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8" r:id="rId4"/>
    <p:sldId id="310" r:id="rId5"/>
    <p:sldId id="260" r:id="rId6"/>
    <p:sldId id="273" r:id="rId7"/>
    <p:sldId id="261" r:id="rId8"/>
    <p:sldId id="274" r:id="rId9"/>
    <p:sldId id="277" r:id="rId10"/>
    <p:sldId id="262" r:id="rId11"/>
    <p:sldId id="282" r:id="rId12"/>
    <p:sldId id="283" r:id="rId13"/>
    <p:sldId id="284" r:id="rId14"/>
    <p:sldId id="304" r:id="rId15"/>
    <p:sldId id="286" r:id="rId16"/>
    <p:sldId id="288" r:id="rId17"/>
    <p:sldId id="290" r:id="rId18"/>
    <p:sldId id="291" r:id="rId19"/>
    <p:sldId id="295" r:id="rId20"/>
    <p:sldId id="298" r:id="rId21"/>
    <p:sldId id="296" r:id="rId22"/>
    <p:sldId id="302" r:id="rId23"/>
    <p:sldId id="303" r:id="rId24"/>
    <p:sldId id="299" r:id="rId25"/>
    <p:sldId id="301" r:id="rId26"/>
    <p:sldId id="285" r:id="rId27"/>
    <p:sldId id="266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15B-3C25-4E49-9D2D-11D72FA32D45}" type="datetimeFigureOut">
              <a:rPr lang="es-ES" smtClean="0"/>
              <a:pPr/>
              <a:t>05/07/2018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A9F4-A835-426E-B398-F437ACECAA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15B-3C25-4E49-9D2D-11D72FA32D45}" type="datetimeFigureOut">
              <a:rPr lang="es-ES" smtClean="0"/>
              <a:pPr/>
              <a:t>05/07/2018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A9F4-A835-426E-B398-F437ACECAA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15B-3C25-4E49-9D2D-11D72FA32D45}" type="datetimeFigureOut">
              <a:rPr lang="es-ES" smtClean="0"/>
              <a:pPr/>
              <a:t>05/07/2018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A9F4-A835-426E-B398-F437ACECAA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E494-EF7F-4AE2-9E0F-0C61DF0F5CEC}" type="datetimeFigureOut">
              <a:rPr lang="es-ES" smtClean="0"/>
              <a:pPr/>
              <a:t>05/07/2018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7EB-69A2-4FA7-8778-691F00A6F6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E494-EF7F-4AE2-9E0F-0C61DF0F5CEC}" type="datetimeFigureOut">
              <a:rPr lang="es-ES" smtClean="0"/>
              <a:pPr/>
              <a:t>05/07/2018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7EB-69A2-4FA7-8778-691F00A6F6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E494-EF7F-4AE2-9E0F-0C61DF0F5CEC}" type="datetimeFigureOut">
              <a:rPr lang="es-ES" smtClean="0"/>
              <a:pPr/>
              <a:t>05/07/2018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7EB-69A2-4FA7-8778-691F00A6F6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E494-EF7F-4AE2-9E0F-0C61DF0F5CEC}" type="datetimeFigureOut">
              <a:rPr lang="es-ES" smtClean="0"/>
              <a:pPr/>
              <a:t>05/07/2018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7EB-69A2-4FA7-8778-691F00A6F6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E494-EF7F-4AE2-9E0F-0C61DF0F5CEC}" type="datetimeFigureOut">
              <a:rPr lang="es-ES" smtClean="0"/>
              <a:pPr/>
              <a:t>05/07/2018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7EB-69A2-4FA7-8778-691F00A6F6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E494-EF7F-4AE2-9E0F-0C61DF0F5CEC}" type="datetimeFigureOut">
              <a:rPr lang="es-ES" smtClean="0"/>
              <a:pPr/>
              <a:t>05/07/2018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7EB-69A2-4FA7-8778-691F00A6F6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E494-EF7F-4AE2-9E0F-0C61DF0F5CEC}" type="datetimeFigureOut">
              <a:rPr lang="es-ES" smtClean="0"/>
              <a:pPr/>
              <a:t>05/07/2018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7EB-69A2-4FA7-8778-691F00A6F6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E494-EF7F-4AE2-9E0F-0C61DF0F5CEC}" type="datetimeFigureOut">
              <a:rPr lang="es-ES" smtClean="0"/>
              <a:pPr/>
              <a:t>05/07/2018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7EB-69A2-4FA7-8778-691F00A6F6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15B-3C25-4E49-9D2D-11D72FA32D45}" type="datetimeFigureOut">
              <a:rPr lang="es-ES" smtClean="0"/>
              <a:pPr/>
              <a:t>05/07/2018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A9F4-A835-426E-B398-F437ACECAA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E494-EF7F-4AE2-9E0F-0C61DF0F5CEC}" type="datetimeFigureOut">
              <a:rPr lang="es-ES" smtClean="0"/>
              <a:pPr/>
              <a:t>05/07/2018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7EB-69A2-4FA7-8778-691F00A6F6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E494-EF7F-4AE2-9E0F-0C61DF0F5CEC}" type="datetimeFigureOut">
              <a:rPr lang="es-ES" smtClean="0"/>
              <a:pPr/>
              <a:t>05/07/2018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7EB-69A2-4FA7-8778-691F00A6F6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E494-EF7F-4AE2-9E0F-0C61DF0F5CEC}" type="datetimeFigureOut">
              <a:rPr lang="es-ES" smtClean="0"/>
              <a:pPr/>
              <a:t>05/07/2018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7EB-69A2-4FA7-8778-691F00A6F6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15B-3C25-4E49-9D2D-11D72FA32D45}" type="datetimeFigureOut">
              <a:rPr lang="es-ES" smtClean="0"/>
              <a:pPr/>
              <a:t>05/07/2018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A9F4-A835-426E-B398-F437ACECAA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15B-3C25-4E49-9D2D-11D72FA32D45}" type="datetimeFigureOut">
              <a:rPr lang="es-ES" smtClean="0"/>
              <a:pPr/>
              <a:t>05/07/2018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A9F4-A835-426E-B398-F437ACECAA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15B-3C25-4E49-9D2D-11D72FA32D45}" type="datetimeFigureOut">
              <a:rPr lang="es-ES" smtClean="0"/>
              <a:pPr/>
              <a:t>05/07/2018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A9F4-A835-426E-B398-F437ACECAA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15B-3C25-4E49-9D2D-11D72FA32D45}" type="datetimeFigureOut">
              <a:rPr lang="es-ES" smtClean="0"/>
              <a:pPr/>
              <a:t>05/07/2018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A9F4-A835-426E-B398-F437ACECAA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15B-3C25-4E49-9D2D-11D72FA32D45}" type="datetimeFigureOut">
              <a:rPr lang="es-ES" smtClean="0"/>
              <a:pPr/>
              <a:t>05/07/2018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A9F4-A835-426E-B398-F437ACECAA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15B-3C25-4E49-9D2D-11D72FA32D45}" type="datetimeFigureOut">
              <a:rPr lang="es-ES" smtClean="0"/>
              <a:pPr/>
              <a:t>05/07/2018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A9F4-A835-426E-B398-F437ACECAA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F15B-3C25-4E49-9D2D-11D72FA32D45}" type="datetimeFigureOut">
              <a:rPr lang="es-ES" smtClean="0"/>
              <a:pPr/>
              <a:t>05/07/2018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A9F4-A835-426E-B398-F437ACECAA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5F15B-3C25-4E49-9D2D-11D72FA32D45}" type="datetimeFigureOut">
              <a:rPr lang="es-ES" smtClean="0"/>
              <a:pPr/>
              <a:t>05/07/2018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8A9F4-A835-426E-B398-F437ACECAA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DE494-EF7F-4AE2-9E0F-0C61DF0F5CEC}" type="datetimeFigureOut">
              <a:rPr lang="es-ES" smtClean="0"/>
              <a:pPr/>
              <a:t>05/07/2018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8B7EB-69A2-4FA7-8778-691F00A6F6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12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10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1875" y="116632"/>
            <a:ext cx="4014621" cy="11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560" y="170080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+mj-lt"/>
              </a:rPr>
              <a:t>ANÁLISIS, DISEÑO, IMPLEMENTACIÓN Y PUESTA EN MARCHA DE UN SISTEMA DE RIEGO AUTOMATIZADO PARA UN VIVERO HORTÍCOLA</a:t>
            </a:r>
            <a:endParaRPr lang="de-DE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683568" y="485986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AUTOR: ALBERTO ÁNGEL SOLLA RUBIO</a:t>
            </a:r>
          </a:p>
          <a:p>
            <a:pPr algn="r"/>
            <a:r>
              <a:rPr lang="en-US" dirty="0" smtClean="0">
                <a:solidFill>
                  <a:schemeClr val="tx2"/>
                </a:solidFill>
              </a:rPr>
              <a:t>TUTOR: JUAN MANUEL MONTERO MARTÍNEZ</a:t>
            </a:r>
          </a:p>
          <a:p>
            <a:pPr algn="r"/>
            <a:endParaRPr lang="en-US" dirty="0" smtClean="0">
              <a:solidFill>
                <a:schemeClr val="tx2"/>
              </a:solidFill>
            </a:endParaRPr>
          </a:p>
          <a:p>
            <a:pPr algn="r"/>
            <a:r>
              <a:rPr lang="en-US" dirty="0" smtClean="0">
                <a:solidFill>
                  <a:schemeClr val="tx2"/>
                </a:solidFill>
              </a:rPr>
              <a:t>JULIO 2018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10</a:t>
            </a:fld>
            <a:endParaRPr lang="de-DE"/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683568" y="3428998"/>
          <a:ext cx="6624736" cy="1656186"/>
        </p:xfrm>
        <a:graphic>
          <a:graphicData uri="http://schemas.openxmlformats.org/drawingml/2006/table">
            <a:tbl>
              <a:tblPr/>
              <a:tblGrid>
                <a:gridCol w="1202633"/>
                <a:gridCol w="1105389"/>
                <a:gridCol w="1104629"/>
                <a:gridCol w="1104629"/>
                <a:gridCol w="1104629"/>
                <a:gridCol w="1002827"/>
              </a:tblGrid>
              <a:tr h="387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Nave 1</a:t>
                      </a:r>
                      <a:endParaRPr lang="es-E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Nave 2</a:t>
                      </a:r>
                      <a:endParaRPr lang="es-E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Nave 3</a:t>
                      </a:r>
                      <a:endParaRPr lang="es-E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Nave 4</a:t>
                      </a:r>
                      <a:endParaRPr lang="es-E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Nave 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7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Longitud (m)</a:t>
                      </a:r>
                      <a:endParaRPr lang="es-E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 pitchFamily="34" charset="0"/>
                          <a:ea typeface="Calibri"/>
                          <a:cs typeface="Times New Roman"/>
                        </a:rPr>
                        <a:t>117,2</a:t>
                      </a:r>
                      <a:endParaRPr lang="es-ES" sz="1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Calibri" pitchFamily="34" charset="0"/>
                          <a:ea typeface="Calibri"/>
                          <a:cs typeface="Times New Roman"/>
                        </a:rPr>
                        <a:t>117,2</a:t>
                      </a:r>
                      <a:endParaRPr lang="es-E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 pitchFamily="34" charset="0"/>
                          <a:ea typeface="Calibri"/>
                          <a:cs typeface="Times New Roman"/>
                        </a:rPr>
                        <a:t>117,2</a:t>
                      </a:r>
                      <a:endParaRPr lang="es-ES" sz="1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 pitchFamily="34" charset="0"/>
                          <a:ea typeface="Calibri"/>
                          <a:cs typeface="Times New Roman"/>
                        </a:rPr>
                        <a:t>84,4</a:t>
                      </a:r>
                      <a:endParaRPr lang="es-ES" sz="1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Calibri" pitchFamily="34" charset="0"/>
                          <a:ea typeface="Calibri"/>
                          <a:cs typeface="Times New Roman"/>
                        </a:rPr>
                        <a:t>117,2</a:t>
                      </a:r>
                      <a:endParaRPr lang="es-E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Pulsos</a:t>
                      </a:r>
                      <a:endParaRPr lang="es-E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 pitchFamily="34" charset="0"/>
                          <a:ea typeface="Calibri"/>
                          <a:cs typeface="Times New Roman"/>
                        </a:rPr>
                        <a:t>3225</a:t>
                      </a:r>
                      <a:endParaRPr lang="es-ES" sz="1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 pitchFamily="34" charset="0"/>
                          <a:ea typeface="Calibri"/>
                          <a:cs typeface="Times New Roman"/>
                        </a:rPr>
                        <a:t>3230</a:t>
                      </a:r>
                      <a:endParaRPr lang="es-ES" sz="1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 pitchFamily="34" charset="0"/>
                          <a:ea typeface="Calibri"/>
                          <a:cs typeface="Times New Roman"/>
                        </a:rPr>
                        <a:t>3231</a:t>
                      </a:r>
                      <a:endParaRPr lang="es-ES" sz="1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2320</a:t>
                      </a:r>
                      <a:endParaRPr lang="es-ES" sz="1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Calibri" pitchFamily="34" charset="0"/>
                          <a:ea typeface="Calibri"/>
                          <a:cs typeface="Times New Roman"/>
                        </a:rPr>
                        <a:t>3229</a:t>
                      </a:r>
                      <a:endParaRPr lang="es-E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Pulsos/m.</a:t>
                      </a:r>
                      <a:endParaRPr lang="es-E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 pitchFamily="34" charset="0"/>
                          <a:ea typeface="Calibri"/>
                          <a:cs typeface="Times New Roman"/>
                        </a:rPr>
                        <a:t>27,52</a:t>
                      </a:r>
                      <a:endParaRPr lang="es-ES" sz="1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 pitchFamily="34" charset="0"/>
                          <a:ea typeface="Calibri"/>
                          <a:cs typeface="Times New Roman"/>
                        </a:rPr>
                        <a:t>27,56</a:t>
                      </a:r>
                      <a:endParaRPr lang="es-ES" sz="1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 pitchFamily="34" charset="0"/>
                          <a:ea typeface="Calibri"/>
                          <a:cs typeface="Times New Roman"/>
                        </a:rPr>
                        <a:t>27,57</a:t>
                      </a:r>
                      <a:endParaRPr lang="es-ES" sz="1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 pitchFamily="34" charset="0"/>
                          <a:ea typeface="Calibri"/>
                          <a:cs typeface="Times New Roman"/>
                        </a:rPr>
                        <a:t>27,49</a:t>
                      </a:r>
                      <a:endParaRPr lang="es-ES" sz="1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 pitchFamily="34" charset="0"/>
                          <a:ea typeface="Calibri"/>
                          <a:cs typeface="Times New Roman"/>
                        </a:rPr>
                        <a:t>27,55</a:t>
                      </a:r>
                      <a:endParaRPr lang="es-ES" sz="1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Resolución (cm)</a:t>
                      </a:r>
                      <a:endParaRPr lang="es-E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 pitchFamily="34" charset="0"/>
                          <a:ea typeface="Calibri"/>
                          <a:cs typeface="Times New Roman"/>
                        </a:rPr>
                        <a:t>3,63</a:t>
                      </a:r>
                      <a:endParaRPr lang="es-ES" sz="1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Calibri" pitchFamily="34" charset="0"/>
                          <a:ea typeface="Calibri"/>
                          <a:cs typeface="Times New Roman"/>
                        </a:rPr>
                        <a:t>3,63</a:t>
                      </a:r>
                      <a:endParaRPr lang="es-E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 pitchFamily="34" charset="0"/>
                          <a:ea typeface="Calibri"/>
                          <a:cs typeface="Times New Roman"/>
                        </a:rPr>
                        <a:t>3,63</a:t>
                      </a:r>
                      <a:endParaRPr lang="es-ES" sz="1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 pitchFamily="34" charset="0"/>
                          <a:ea typeface="Calibri"/>
                          <a:cs typeface="Times New Roman"/>
                        </a:rPr>
                        <a:t>3,64</a:t>
                      </a:r>
                      <a:endParaRPr lang="es-ES" sz="1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Calibri" pitchFamily="34" charset="0"/>
                          <a:ea typeface="Calibri"/>
                          <a:cs typeface="Times New Roman"/>
                        </a:rPr>
                        <a:t>3,63</a:t>
                      </a:r>
                      <a:endParaRPr lang="es-E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14 Imagen" descr="RoldanaConCruceta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628800"/>
            <a:ext cx="2440270" cy="1372652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5580113" y="980728"/>
            <a:ext cx="316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2"/>
                </a:solidFill>
              </a:rPr>
              <a:t>Detalle de la roldana con cruceta junto con el sensor inductivo.</a:t>
            </a:r>
            <a:endParaRPr lang="es-ES" sz="1600" dirty="0">
              <a:solidFill>
                <a:schemeClr val="tx2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907704" y="3090446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2"/>
                </a:solidFill>
              </a:rPr>
              <a:t>Resultados obtenidos con el programa de prueba</a:t>
            </a:r>
            <a:endParaRPr lang="es-ES" sz="1600" dirty="0">
              <a:solidFill>
                <a:schemeClr val="tx2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39552" y="98072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solidFill>
                  <a:schemeClr val="tx2"/>
                </a:solidFill>
              </a:rPr>
              <a:t>Mediante un </a:t>
            </a:r>
            <a:r>
              <a:rPr lang="es-ES" sz="1600" b="1" dirty="0" smtClean="0">
                <a:solidFill>
                  <a:schemeClr val="tx2"/>
                </a:solidFill>
              </a:rPr>
              <a:t>programa de prueba se midió la resolución del subsistema</a:t>
            </a:r>
            <a:r>
              <a:rPr lang="es-ES" sz="1600" dirty="0" smtClean="0">
                <a:solidFill>
                  <a:schemeClr val="tx2"/>
                </a:solidFill>
              </a:rPr>
              <a:t> de posicionamiento.</a:t>
            </a:r>
          </a:p>
          <a:p>
            <a:pPr algn="just"/>
            <a:endParaRPr lang="es-ES" sz="800" dirty="0" smtClean="0">
              <a:solidFill>
                <a:schemeClr val="tx2"/>
              </a:solidFill>
            </a:endParaRPr>
          </a:p>
          <a:p>
            <a:pPr algn="just"/>
            <a:r>
              <a:rPr lang="es-ES" sz="1600" dirty="0" smtClean="0">
                <a:solidFill>
                  <a:schemeClr val="tx2"/>
                </a:solidFill>
              </a:rPr>
              <a:t>La </a:t>
            </a:r>
            <a:r>
              <a:rPr lang="es-ES" sz="1600" b="1" dirty="0" smtClean="0">
                <a:solidFill>
                  <a:schemeClr val="tx2"/>
                </a:solidFill>
              </a:rPr>
              <a:t>resolución</a:t>
            </a:r>
            <a:r>
              <a:rPr lang="es-ES" sz="1600" dirty="0" smtClean="0">
                <a:solidFill>
                  <a:schemeClr val="tx2"/>
                </a:solidFill>
              </a:rPr>
              <a:t> mínima aceptable se </a:t>
            </a:r>
            <a:r>
              <a:rPr lang="es-ES" sz="1600" b="1" dirty="0" smtClean="0">
                <a:solidFill>
                  <a:schemeClr val="tx2"/>
                </a:solidFill>
              </a:rPr>
              <a:t>había establecido en  10 cm</a:t>
            </a:r>
            <a:r>
              <a:rPr lang="es-ES" sz="1600" dirty="0" smtClean="0">
                <a:solidFill>
                  <a:schemeClr val="tx2"/>
                </a:solidFill>
              </a:rPr>
              <a:t> y se </a:t>
            </a:r>
            <a:r>
              <a:rPr lang="es-ES" sz="1600" b="1" dirty="0" smtClean="0">
                <a:solidFill>
                  <a:schemeClr val="tx2"/>
                </a:solidFill>
              </a:rPr>
              <a:t>consiguió de 3,63 cm</a:t>
            </a:r>
            <a:endParaRPr lang="es-ES" sz="1600" b="1" dirty="0">
              <a:solidFill>
                <a:schemeClr val="tx2"/>
              </a:solidFill>
            </a:endParaRPr>
          </a:p>
        </p:txBody>
      </p:sp>
      <p:sp>
        <p:nvSpPr>
          <p:cNvPr id="19" name="8 Título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Diseño (V)</a:t>
            </a:r>
            <a:endParaRPr lang="es-E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39552" y="5301208"/>
            <a:ext cx="7992888" cy="864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1600" dirty="0" smtClean="0">
                <a:solidFill>
                  <a:schemeClr val="tx2"/>
                </a:solidFill>
              </a:rPr>
              <a:t>En siguientes pruebas se </a:t>
            </a:r>
            <a:r>
              <a:rPr lang="es-ES" sz="1600" b="1" dirty="0" smtClean="0">
                <a:solidFill>
                  <a:schemeClr val="tx2"/>
                </a:solidFill>
              </a:rPr>
              <a:t>detectó</a:t>
            </a:r>
            <a:r>
              <a:rPr lang="es-ES" sz="1600" dirty="0" smtClean="0">
                <a:solidFill>
                  <a:schemeClr val="tx2"/>
                </a:solidFill>
              </a:rPr>
              <a:t> que, debido a </a:t>
            </a:r>
            <a:r>
              <a:rPr lang="es-ES" sz="1600" b="1" dirty="0" smtClean="0">
                <a:solidFill>
                  <a:schemeClr val="tx2"/>
                </a:solidFill>
              </a:rPr>
              <a:t>desgastes mecánicos</a:t>
            </a:r>
            <a:r>
              <a:rPr lang="es-ES" sz="1600" dirty="0" smtClean="0">
                <a:solidFill>
                  <a:schemeClr val="tx2"/>
                </a:solidFill>
              </a:rPr>
              <a:t>, el </a:t>
            </a:r>
            <a:r>
              <a:rPr lang="es-ES" sz="1600" b="1" dirty="0" smtClean="0">
                <a:solidFill>
                  <a:schemeClr val="tx2"/>
                </a:solidFill>
              </a:rPr>
              <a:t>factor Pulsos/m</a:t>
            </a:r>
            <a:r>
              <a:rPr lang="es-ES" sz="1600" dirty="0" smtClean="0">
                <a:solidFill>
                  <a:schemeClr val="tx2"/>
                </a:solidFill>
              </a:rPr>
              <a:t>. </a:t>
            </a:r>
            <a:r>
              <a:rPr lang="es-ES" sz="1600" b="1" dirty="0" smtClean="0">
                <a:solidFill>
                  <a:schemeClr val="tx2"/>
                </a:solidFill>
              </a:rPr>
              <a:t>aumentaba</a:t>
            </a:r>
            <a:r>
              <a:rPr lang="es-ES" sz="1600" dirty="0" smtClean="0">
                <a:solidFill>
                  <a:schemeClr val="tx2"/>
                </a:solidFill>
              </a:rPr>
              <a:t> a medida que la instalación se usaba. Para solucionarlo </a:t>
            </a:r>
            <a:r>
              <a:rPr lang="es-ES" sz="1600" b="1" dirty="0" smtClean="0">
                <a:solidFill>
                  <a:schemeClr val="tx2"/>
                </a:solidFill>
              </a:rPr>
              <a:t>se introdujo</a:t>
            </a:r>
            <a:r>
              <a:rPr lang="es-ES" sz="1600" dirty="0" smtClean="0">
                <a:solidFill>
                  <a:schemeClr val="tx2"/>
                </a:solidFill>
              </a:rPr>
              <a:t> un procedimiento de </a:t>
            </a:r>
            <a:r>
              <a:rPr lang="es-ES" sz="1600" b="1" dirty="0" smtClean="0">
                <a:solidFill>
                  <a:schemeClr val="tx2"/>
                </a:solidFill>
              </a:rPr>
              <a:t>autocalibrado</a:t>
            </a:r>
            <a:r>
              <a:rPr lang="es-ES" sz="1600" dirty="0" smtClean="0">
                <a:solidFill>
                  <a:schemeClr val="tx2"/>
                </a:solidFill>
              </a:rPr>
              <a:t> que se ejecuta de forma </a:t>
            </a:r>
            <a:r>
              <a:rPr lang="es-ES" sz="1600" b="1" dirty="0" smtClean="0">
                <a:solidFill>
                  <a:schemeClr val="tx2"/>
                </a:solidFill>
              </a:rPr>
              <a:t>automática</a:t>
            </a:r>
            <a:r>
              <a:rPr lang="es-ES" sz="1600" dirty="0" smtClean="0">
                <a:solidFill>
                  <a:schemeClr val="tx2"/>
                </a:solidFill>
              </a:rPr>
              <a:t> con periodicidad diaria.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12" name="11 CuadroTexto"/>
          <p:cNvSpPr txBox="1"/>
          <p:nvPr/>
        </p:nvSpPr>
        <p:spPr>
          <a:xfrm>
            <a:off x="675184" y="1484784"/>
            <a:ext cx="7776864" cy="18722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1600" dirty="0" smtClean="0">
                <a:solidFill>
                  <a:schemeClr val="tx2"/>
                </a:solidFill>
              </a:rPr>
              <a:t>Las tareas fundamentales son:</a:t>
            </a:r>
          </a:p>
          <a:p>
            <a:endParaRPr lang="es-ES" sz="800" dirty="0" smtClean="0">
              <a:solidFill>
                <a:schemeClr val="tx2"/>
              </a:solidFill>
            </a:endParaRPr>
          </a:p>
          <a:p>
            <a:pPr marL="174625" lvl="0" indent="-174625">
              <a:buFont typeface="Arial" pitchFamily="34" charset="0"/>
              <a:buChar char="•"/>
            </a:pPr>
            <a:r>
              <a:rPr lang="es-ES" sz="1600" b="1" dirty="0" smtClean="0">
                <a:solidFill>
                  <a:schemeClr val="tx2"/>
                </a:solidFill>
              </a:rPr>
              <a:t>Mantenimiento de la posición del carro </a:t>
            </a:r>
            <a:r>
              <a:rPr lang="es-ES" sz="1600" dirty="0" smtClean="0">
                <a:solidFill>
                  <a:schemeClr val="tx2"/>
                </a:solidFill>
              </a:rPr>
              <a:t>mediante el conteo de pulsos procedentes del conjunto roldana/cruceta + sensor inductivo.</a:t>
            </a:r>
          </a:p>
          <a:p>
            <a:pPr marL="174625" lvl="0" indent="-174625">
              <a:buFont typeface="Arial" pitchFamily="34" charset="0"/>
              <a:buChar char="•"/>
            </a:pPr>
            <a:r>
              <a:rPr lang="es-ES" sz="1600" b="1" dirty="0" smtClean="0">
                <a:solidFill>
                  <a:schemeClr val="tx2"/>
                </a:solidFill>
              </a:rPr>
              <a:t>Recepción/Transmisión de mensajes</a:t>
            </a:r>
            <a:r>
              <a:rPr lang="es-ES" sz="1600" dirty="0" smtClean="0">
                <a:solidFill>
                  <a:schemeClr val="tx2"/>
                </a:solidFill>
              </a:rPr>
              <a:t> desde/hacia el PC.</a:t>
            </a:r>
          </a:p>
          <a:p>
            <a:pPr marL="174625" lvl="0" indent="-174625">
              <a:buFont typeface="Arial" pitchFamily="34" charset="0"/>
              <a:buChar char="•"/>
            </a:pPr>
            <a:r>
              <a:rPr lang="es-ES" sz="1600" b="1" dirty="0" smtClean="0">
                <a:solidFill>
                  <a:schemeClr val="tx2"/>
                </a:solidFill>
              </a:rPr>
              <a:t>Decodificación de mensajes</a:t>
            </a:r>
            <a:r>
              <a:rPr lang="es-ES" sz="1600" dirty="0" smtClean="0">
                <a:solidFill>
                  <a:schemeClr val="tx2"/>
                </a:solidFill>
              </a:rPr>
              <a:t> (ordenes) procedentes del PC y </a:t>
            </a:r>
            <a:r>
              <a:rPr lang="es-ES" sz="1600" b="1" dirty="0" smtClean="0">
                <a:solidFill>
                  <a:schemeClr val="tx2"/>
                </a:solidFill>
              </a:rPr>
              <a:t>actuación sobre los variadores de frecuencia y electroválvulas</a:t>
            </a:r>
            <a:r>
              <a:rPr lang="es-ES" sz="1600" dirty="0" smtClean="0">
                <a:solidFill>
                  <a:schemeClr val="tx2"/>
                </a:solidFill>
              </a:rPr>
              <a:t>.</a:t>
            </a:r>
            <a:endParaRPr lang="es-ES" sz="1600" dirty="0">
              <a:solidFill>
                <a:schemeClr val="tx2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3717032"/>
            <a:ext cx="7848872" cy="18722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1600" dirty="0" smtClean="0">
                <a:solidFill>
                  <a:schemeClr val="tx2"/>
                </a:solidFill>
              </a:rPr>
              <a:t>El despliegue del software:</a:t>
            </a:r>
          </a:p>
          <a:p>
            <a:endParaRPr lang="es-ES" sz="800" dirty="0" smtClean="0">
              <a:solidFill>
                <a:schemeClr val="tx2"/>
              </a:solidFill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 La </a:t>
            </a:r>
            <a:r>
              <a:rPr lang="es-ES" sz="1600" b="1" dirty="0" smtClean="0">
                <a:solidFill>
                  <a:schemeClr val="tx2"/>
                </a:solidFill>
              </a:rPr>
              <a:t>solución ideal sería usar 1PLC por cada nave</a:t>
            </a:r>
            <a:r>
              <a:rPr lang="es-ES" sz="1600" dirty="0" smtClean="0">
                <a:solidFill>
                  <a:schemeClr val="tx2"/>
                </a:solidFill>
              </a:rPr>
              <a:t>  </a:t>
            </a:r>
            <a:r>
              <a:rPr lang="es-ES" sz="1600" dirty="0" smtClean="0">
                <a:solidFill>
                  <a:schemeClr val="tx2"/>
                </a:solidFill>
              </a:rPr>
              <a:t>-&gt; </a:t>
            </a:r>
            <a:r>
              <a:rPr lang="es-ES" sz="1600" dirty="0" smtClean="0">
                <a:solidFill>
                  <a:schemeClr val="tx2"/>
                </a:solidFill>
              </a:rPr>
              <a:t>total independencia, fácil ampliación, mantenimiento sin parar las demás;  pero </a:t>
            </a:r>
            <a:r>
              <a:rPr lang="es-ES" sz="1600" dirty="0" smtClean="0">
                <a:solidFill>
                  <a:schemeClr val="tx2"/>
                </a:solidFill>
              </a:rPr>
              <a:t>se dispara el coste del hardware de la instalación: 5 x (PLC + Módulo COM 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La </a:t>
            </a:r>
            <a:r>
              <a:rPr lang="es-ES" sz="1600" b="1" dirty="0" smtClean="0">
                <a:solidFill>
                  <a:schemeClr val="tx2"/>
                </a:solidFill>
              </a:rPr>
              <a:t>solución de compromiso es usar 1 PLC</a:t>
            </a:r>
            <a:r>
              <a:rPr lang="es-ES" sz="1600" dirty="0" smtClean="0">
                <a:solidFill>
                  <a:schemeClr val="tx2"/>
                </a:solidFill>
              </a:rPr>
              <a:t>  </a:t>
            </a:r>
            <a:r>
              <a:rPr lang="es-ES" sz="1600" dirty="0" smtClean="0">
                <a:solidFill>
                  <a:schemeClr val="tx2"/>
                </a:solidFill>
              </a:rPr>
              <a:t>e </a:t>
            </a:r>
            <a:r>
              <a:rPr lang="es-ES" sz="1600" dirty="0" smtClean="0">
                <a:solidFill>
                  <a:schemeClr val="tx2"/>
                </a:solidFill>
              </a:rPr>
              <a:t>independizar lo máximo posible el software de control de cada nave dejando en un único módulo software  el control del </a:t>
            </a:r>
            <a:r>
              <a:rPr lang="es-ES" sz="1600" dirty="0" smtClean="0">
                <a:solidFill>
                  <a:schemeClr val="tx2"/>
                </a:solidFill>
              </a:rPr>
              <a:t>variador con lo que se consigue un coste aceptable.</a:t>
            </a:r>
            <a:endParaRPr lang="es-ES" sz="1600" dirty="0" smtClean="0">
              <a:solidFill>
                <a:schemeClr val="tx2"/>
              </a:solidFill>
            </a:endParaRPr>
          </a:p>
        </p:txBody>
      </p:sp>
      <p:sp>
        <p:nvSpPr>
          <p:cNvPr id="16" name="8 Título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Software del PLC (I)</a:t>
            </a:r>
            <a:endParaRPr lang="es-E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2" name="11 CuadroTexto"/>
          <p:cNvSpPr txBox="1"/>
          <p:nvPr/>
        </p:nvSpPr>
        <p:spPr>
          <a:xfrm>
            <a:off x="2712845" y="1052736"/>
            <a:ext cx="369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Estructura del programa. Bloques OB.</a:t>
            </a:r>
          </a:p>
        </p:txBody>
      </p:sp>
      <p:pic>
        <p:nvPicPr>
          <p:cNvPr id="14" name="13 Imagen" descr="EstructuraOBCyclicInterru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798" y="1988840"/>
            <a:ext cx="2718066" cy="1944216"/>
          </a:xfrm>
          <a:prstGeom prst="rect">
            <a:avLst/>
          </a:prstGeom>
        </p:spPr>
      </p:pic>
      <p:pic>
        <p:nvPicPr>
          <p:cNvPr id="15" name="14 Imagen" descr="EstructuraOBMa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132856"/>
            <a:ext cx="4040737" cy="432048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467544" y="1628800"/>
            <a:ext cx="3798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chemeClr val="tx2"/>
                </a:solidFill>
              </a:rPr>
              <a:t>OB Interrupción </a:t>
            </a:r>
            <a:r>
              <a:rPr lang="es-ES" sz="1600" b="1" dirty="0" smtClean="0">
                <a:solidFill>
                  <a:schemeClr val="tx2"/>
                </a:solidFill>
              </a:rPr>
              <a:t>Cíclica Periódica </a:t>
            </a:r>
            <a:r>
              <a:rPr lang="es-ES" sz="1600" dirty="0" smtClean="0">
                <a:solidFill>
                  <a:schemeClr val="tx2"/>
                </a:solidFill>
              </a:rPr>
              <a:t>de 100 ms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836162" y="1628800"/>
            <a:ext cx="2157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chemeClr val="tx2"/>
                </a:solidFill>
              </a:rPr>
              <a:t>OB </a:t>
            </a:r>
            <a:r>
              <a:rPr lang="es-ES" sz="1600" b="1" dirty="0" smtClean="0">
                <a:solidFill>
                  <a:schemeClr val="tx2"/>
                </a:solidFill>
              </a:rPr>
              <a:t>Cíclico No Periódico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51520" y="3933056"/>
            <a:ext cx="4968552" cy="23042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s-ES" sz="1600" dirty="0" smtClean="0">
                <a:solidFill>
                  <a:schemeClr val="tx2"/>
                </a:solidFill>
              </a:rPr>
              <a:t>El </a:t>
            </a:r>
            <a:r>
              <a:rPr lang="es-ES" sz="1600" b="1" dirty="0" smtClean="0">
                <a:solidFill>
                  <a:schemeClr val="tx2"/>
                </a:solidFill>
              </a:rPr>
              <a:t>DB del V20_USS_CONTROL</a:t>
            </a:r>
            <a:r>
              <a:rPr lang="es-ES" sz="1600" dirty="0" smtClean="0">
                <a:solidFill>
                  <a:schemeClr val="tx2"/>
                </a:solidFill>
              </a:rPr>
              <a:t> es una estructura de datos de alcance global accesible desde ambos OBs.</a:t>
            </a:r>
          </a:p>
          <a:p>
            <a:endParaRPr lang="es-ES" sz="800" dirty="0" smtClean="0">
              <a:solidFill>
                <a:schemeClr val="tx2"/>
              </a:solidFill>
            </a:endParaRPr>
          </a:p>
          <a:p>
            <a:r>
              <a:rPr lang="es-ES" sz="1600" dirty="0" smtClean="0">
                <a:solidFill>
                  <a:schemeClr val="tx2"/>
                </a:solidFill>
              </a:rPr>
              <a:t>El </a:t>
            </a:r>
            <a:r>
              <a:rPr lang="es-ES" sz="1600" b="1" dirty="0" smtClean="0">
                <a:solidFill>
                  <a:schemeClr val="tx2"/>
                </a:solidFill>
              </a:rPr>
              <a:t>OB de Interrupción Periódica </a:t>
            </a:r>
            <a:r>
              <a:rPr lang="es-ES" sz="1600" dirty="0" smtClean="0">
                <a:solidFill>
                  <a:schemeClr val="tx2"/>
                </a:solidFill>
              </a:rPr>
              <a:t>se encarga de mantener actualizados los parámetros del variador en el PLC (para ser leídos).</a:t>
            </a:r>
          </a:p>
          <a:p>
            <a:endParaRPr lang="es-ES" sz="800" dirty="0" smtClean="0">
              <a:solidFill>
                <a:schemeClr val="tx2"/>
              </a:solidFill>
            </a:endParaRPr>
          </a:p>
          <a:p>
            <a:r>
              <a:rPr lang="es-ES" sz="1600" dirty="0" smtClean="0">
                <a:solidFill>
                  <a:schemeClr val="tx2"/>
                </a:solidFill>
              </a:rPr>
              <a:t>El </a:t>
            </a:r>
            <a:r>
              <a:rPr lang="es-ES" sz="1600" b="1" dirty="0" smtClean="0">
                <a:solidFill>
                  <a:schemeClr val="tx2"/>
                </a:solidFill>
              </a:rPr>
              <a:t>OB Cíclico No Periódico</a:t>
            </a:r>
            <a:r>
              <a:rPr lang="es-ES" sz="1600" dirty="0" smtClean="0">
                <a:solidFill>
                  <a:schemeClr val="tx2"/>
                </a:solidFill>
              </a:rPr>
              <a:t> </a:t>
            </a:r>
            <a:r>
              <a:rPr lang="es-ES" sz="1600" dirty="0" smtClean="0">
                <a:solidFill>
                  <a:schemeClr val="tx2"/>
                </a:solidFill>
              </a:rPr>
              <a:t>ejecuta las órdenes recibidas desde el PC controlando el variador y las electroválvulas.</a:t>
            </a:r>
            <a:endParaRPr lang="es-ES" sz="1600" dirty="0" smtClean="0">
              <a:solidFill>
                <a:schemeClr val="tx2"/>
              </a:solidFill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flipV="1">
            <a:off x="2843808" y="2420888"/>
            <a:ext cx="3528392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V="1">
            <a:off x="2843808" y="2636912"/>
            <a:ext cx="288032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8 Título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Software del PLC (II)</a:t>
            </a:r>
            <a:endParaRPr lang="es-E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15" name="8 Título"/>
          <p:cNvSpPr txBox="1">
            <a:spLocks/>
          </p:cNvSpPr>
          <p:nvPr/>
        </p:nvSpPr>
        <p:spPr>
          <a:xfrm>
            <a:off x="467544" y="144016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Software del PLC (III)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691680" y="164128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2"/>
                </a:solidFill>
              </a:rPr>
              <a:t>OB Main Cíclico No Periódico</a:t>
            </a:r>
          </a:p>
          <a:p>
            <a:pPr marL="174625" indent="-87313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El </a:t>
            </a:r>
            <a:r>
              <a:rPr lang="es-ES" sz="1600" dirty="0" smtClean="0">
                <a:solidFill>
                  <a:schemeClr val="tx2"/>
                </a:solidFill>
              </a:rPr>
              <a:t>s</a:t>
            </a:r>
            <a:r>
              <a:rPr lang="es-ES" sz="1600" dirty="0" smtClean="0">
                <a:solidFill>
                  <a:schemeClr val="tx2"/>
                </a:solidFill>
              </a:rPr>
              <a:t>egmento </a:t>
            </a:r>
            <a:r>
              <a:rPr lang="es-ES" sz="1600" dirty="0" smtClean="0">
                <a:solidFill>
                  <a:schemeClr val="tx2"/>
                </a:solidFill>
              </a:rPr>
              <a:t>1 para </a:t>
            </a:r>
            <a:r>
              <a:rPr lang="es-ES" sz="1600" dirty="0" smtClean="0">
                <a:solidFill>
                  <a:schemeClr val="tx2"/>
                </a:solidFill>
              </a:rPr>
              <a:t>leer y actuar sobre los variadores.</a:t>
            </a:r>
            <a:endParaRPr lang="es-ES" sz="1600" dirty="0" smtClean="0">
              <a:solidFill>
                <a:schemeClr val="tx2"/>
              </a:solidFill>
            </a:endParaRPr>
          </a:p>
          <a:p>
            <a:pPr marL="174625" indent="-87313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 Los segmentos del 2 al 6 controlan las naves 1 al </a:t>
            </a:r>
            <a:r>
              <a:rPr lang="es-ES" sz="1600" dirty="0" smtClean="0">
                <a:solidFill>
                  <a:schemeClr val="tx2"/>
                </a:solidFill>
              </a:rPr>
              <a:t>5.</a:t>
            </a:r>
            <a:endParaRPr lang="es-ES" sz="1600" dirty="0" smtClean="0">
              <a:solidFill>
                <a:schemeClr val="tx2"/>
              </a:solidFill>
            </a:endParaRPr>
          </a:p>
        </p:txBody>
      </p:sp>
      <p:pic>
        <p:nvPicPr>
          <p:cNvPr id="21" name="20 Imagen" descr="SegmentosOBMa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556426"/>
            <a:ext cx="6312041" cy="2744782"/>
          </a:xfrm>
          <a:prstGeom prst="rect">
            <a:avLst/>
          </a:prstGeom>
        </p:spPr>
      </p:pic>
      <p:pic>
        <p:nvPicPr>
          <p:cNvPr id="14" name="13 Imagen" descr="SimboloBloqueDB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764704"/>
            <a:ext cx="914528" cy="894428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971600" y="5466710"/>
            <a:ext cx="7425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chemeClr val="tx2"/>
                </a:solidFill>
              </a:rPr>
              <a:t>El </a:t>
            </a:r>
            <a:r>
              <a:rPr lang="es-ES" sz="1600" b="1" dirty="0" smtClean="0">
                <a:solidFill>
                  <a:schemeClr val="tx2"/>
                </a:solidFill>
              </a:rPr>
              <a:t>Segmento 1 </a:t>
            </a:r>
            <a:r>
              <a:rPr lang="es-ES" sz="1600" dirty="0" smtClean="0">
                <a:solidFill>
                  <a:schemeClr val="tx2"/>
                </a:solidFill>
              </a:rPr>
              <a:t>realiza una </a:t>
            </a:r>
            <a:r>
              <a:rPr lang="es-ES" sz="1600" b="1" dirty="0" smtClean="0">
                <a:solidFill>
                  <a:schemeClr val="tx2"/>
                </a:solidFill>
              </a:rPr>
              <a:t>llamada a un FB de la librería</a:t>
            </a:r>
            <a:r>
              <a:rPr lang="es-ES" sz="1600" dirty="0" smtClean="0">
                <a:solidFill>
                  <a:schemeClr val="tx2"/>
                </a:solidFill>
              </a:rPr>
              <a:t> V20_USS_Control de Siemens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971600" y="5826750"/>
            <a:ext cx="5960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chemeClr val="tx2"/>
                </a:solidFill>
              </a:rPr>
              <a:t>Los </a:t>
            </a:r>
            <a:r>
              <a:rPr lang="es-ES" sz="1600" b="1" dirty="0" smtClean="0">
                <a:solidFill>
                  <a:schemeClr val="tx2"/>
                </a:solidFill>
              </a:rPr>
              <a:t>Segmentos del 2 al 6 </a:t>
            </a:r>
            <a:r>
              <a:rPr lang="es-ES" sz="1600" dirty="0" smtClean="0">
                <a:solidFill>
                  <a:schemeClr val="tx2"/>
                </a:solidFill>
              </a:rPr>
              <a:t>son </a:t>
            </a:r>
            <a:r>
              <a:rPr lang="es-ES" sz="1600" b="1" dirty="0" smtClean="0">
                <a:solidFill>
                  <a:schemeClr val="tx2"/>
                </a:solidFill>
              </a:rPr>
              <a:t>llamadas a </a:t>
            </a:r>
            <a:r>
              <a:rPr lang="es-ES" sz="1600" b="1" dirty="0" err="1" smtClean="0">
                <a:solidFill>
                  <a:schemeClr val="tx2"/>
                </a:solidFill>
              </a:rPr>
              <a:t>FBs</a:t>
            </a:r>
            <a:r>
              <a:rPr lang="es-ES" sz="1600" b="1" dirty="0" smtClean="0">
                <a:solidFill>
                  <a:schemeClr val="tx2"/>
                </a:solidFill>
              </a:rPr>
              <a:t> escritos en lenguaje SCL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12" name="11 Imagen" descr="SegmentoCar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6103" y="1130951"/>
            <a:ext cx="4006377" cy="538818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395536" y="1988840"/>
            <a:ext cx="4464496" cy="3600400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endParaRPr lang="es-ES" sz="800" dirty="0" smtClean="0">
              <a:solidFill>
                <a:schemeClr val="tx2"/>
              </a:solidFill>
            </a:endParaRPr>
          </a:p>
          <a:p>
            <a:r>
              <a:rPr lang="es-ES" sz="1600" dirty="0" smtClean="0">
                <a:solidFill>
                  <a:schemeClr val="tx2"/>
                </a:solidFill>
              </a:rPr>
              <a:t>El </a:t>
            </a:r>
            <a:r>
              <a:rPr lang="es-ES" sz="1600" b="1" dirty="0" smtClean="0">
                <a:solidFill>
                  <a:schemeClr val="tx2"/>
                </a:solidFill>
              </a:rPr>
              <a:t>FB TXRX gestiona las comunicaciones</a:t>
            </a:r>
            <a:r>
              <a:rPr lang="es-ES" sz="1600" dirty="0" smtClean="0">
                <a:solidFill>
                  <a:schemeClr val="tx2"/>
                </a:solidFill>
              </a:rPr>
              <a:t>. Escucha y envía en un puerto TCP específico: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Nave 1 en el 2001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Nave 2 en el 2002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…</a:t>
            </a:r>
          </a:p>
          <a:p>
            <a:endParaRPr lang="es-ES" sz="800" dirty="0" smtClean="0">
              <a:solidFill>
                <a:schemeClr val="tx2"/>
              </a:solidFill>
            </a:endParaRPr>
          </a:p>
          <a:p>
            <a:r>
              <a:rPr lang="es-ES" sz="1600" dirty="0" smtClean="0">
                <a:solidFill>
                  <a:schemeClr val="tx2"/>
                </a:solidFill>
              </a:rPr>
              <a:t>El </a:t>
            </a:r>
            <a:r>
              <a:rPr lang="es-ES" sz="1600" b="1" dirty="0" smtClean="0">
                <a:solidFill>
                  <a:schemeClr val="tx2"/>
                </a:solidFill>
              </a:rPr>
              <a:t>FC CharsToStrg </a:t>
            </a:r>
            <a:r>
              <a:rPr lang="es-ES" sz="1600" dirty="0" smtClean="0">
                <a:solidFill>
                  <a:schemeClr val="tx2"/>
                </a:solidFill>
              </a:rPr>
              <a:t>es una  simple </a:t>
            </a:r>
            <a:r>
              <a:rPr lang="es-ES" sz="1600" b="1" dirty="0" smtClean="0">
                <a:solidFill>
                  <a:schemeClr val="tx2"/>
                </a:solidFill>
              </a:rPr>
              <a:t>conversión de tipo</a:t>
            </a:r>
            <a:r>
              <a:rPr lang="es-ES" sz="1600" dirty="0" smtClean="0">
                <a:solidFill>
                  <a:schemeClr val="tx2"/>
                </a:solidFill>
              </a:rPr>
              <a:t>.</a:t>
            </a:r>
          </a:p>
          <a:p>
            <a:endParaRPr lang="es-ES" sz="800" dirty="0" smtClean="0">
              <a:solidFill>
                <a:schemeClr val="tx2"/>
              </a:solidFill>
            </a:endParaRPr>
          </a:p>
          <a:p>
            <a:r>
              <a:rPr lang="es-ES" sz="1600" dirty="0" smtClean="0">
                <a:solidFill>
                  <a:schemeClr val="tx2"/>
                </a:solidFill>
              </a:rPr>
              <a:t>El </a:t>
            </a:r>
            <a:r>
              <a:rPr lang="es-ES" sz="1600" b="1" dirty="0" smtClean="0">
                <a:solidFill>
                  <a:schemeClr val="tx2"/>
                </a:solidFill>
              </a:rPr>
              <a:t>FB CONTROL_CARRO se encarga de la ejecución</a:t>
            </a:r>
          </a:p>
          <a:p>
            <a:r>
              <a:rPr lang="es-ES" sz="1600" b="1" dirty="0" smtClean="0">
                <a:solidFill>
                  <a:schemeClr val="tx2"/>
                </a:solidFill>
              </a:rPr>
              <a:t>de las peticiones</a:t>
            </a:r>
            <a:r>
              <a:rPr lang="es-ES" sz="1600" dirty="0" smtClean="0">
                <a:solidFill>
                  <a:schemeClr val="tx2"/>
                </a:solidFill>
              </a:rPr>
              <a:t> que llegan del PC: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Mantiene el valor de la posición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Detecta llegada a inicio o fin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Controla el motor a través del variador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Recibe y envía mensajes a través de TXRX</a:t>
            </a:r>
          </a:p>
          <a:p>
            <a:endParaRPr lang="es-ES" sz="1600" dirty="0" smtClean="0">
              <a:solidFill>
                <a:schemeClr val="tx2"/>
              </a:solidFill>
            </a:endParaRPr>
          </a:p>
        </p:txBody>
      </p:sp>
      <p:sp>
        <p:nvSpPr>
          <p:cNvPr id="16" name="8 Título"/>
          <p:cNvSpPr txBox="1">
            <a:spLocks/>
          </p:cNvSpPr>
          <p:nvPr/>
        </p:nvSpPr>
        <p:spPr>
          <a:xfrm>
            <a:off x="467544" y="144016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Software del PLC (IV)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95536" y="83671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2"/>
                </a:solidFill>
              </a:rPr>
              <a:t>Implementación del segmento Control Carro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18" name="17 Imagen" descr="FB-TXR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88840"/>
            <a:ext cx="2429857" cy="1314982"/>
          </a:xfrm>
          <a:prstGeom prst="rect">
            <a:avLst/>
          </a:prstGeom>
        </p:spPr>
      </p:pic>
      <p:pic>
        <p:nvPicPr>
          <p:cNvPr id="19" name="18 Imagen" descr="TXRX-Codi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124744"/>
            <a:ext cx="3312368" cy="5440476"/>
          </a:xfrm>
          <a:prstGeom prst="rect">
            <a:avLst/>
          </a:prstGeom>
        </p:spPr>
      </p:pic>
      <p:pic>
        <p:nvPicPr>
          <p:cNvPr id="20" name="19 Imagen" descr="SimboloFuncionF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92696"/>
            <a:ext cx="809738" cy="809738"/>
          </a:xfrm>
          <a:prstGeom prst="rect">
            <a:avLst/>
          </a:prstGeom>
        </p:spPr>
      </p:pic>
      <p:sp>
        <p:nvSpPr>
          <p:cNvPr id="21" name="20 Rectángulo"/>
          <p:cNvSpPr/>
          <p:nvPr/>
        </p:nvSpPr>
        <p:spPr>
          <a:xfrm>
            <a:off x="251520" y="3966155"/>
            <a:ext cx="4032448" cy="107721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74625" lvl="0" indent="-174625"/>
            <a:r>
              <a:rPr lang="es-ES" sz="1600" dirty="0" smtClean="0">
                <a:solidFill>
                  <a:schemeClr val="tx2"/>
                </a:solidFill>
              </a:rPr>
              <a:t>Se usan </a:t>
            </a:r>
            <a:r>
              <a:rPr lang="es-ES" sz="1600" dirty="0" err="1" smtClean="0">
                <a:solidFill>
                  <a:schemeClr val="tx2"/>
                </a:solidFill>
              </a:rPr>
              <a:t>FBs</a:t>
            </a:r>
            <a:r>
              <a:rPr lang="es-ES" sz="1600" dirty="0" smtClean="0">
                <a:solidFill>
                  <a:schemeClr val="tx2"/>
                </a:solidFill>
              </a:rPr>
              <a:t> de la </a:t>
            </a:r>
            <a:r>
              <a:rPr lang="es-ES" sz="1600" b="1" dirty="0" smtClean="0">
                <a:solidFill>
                  <a:schemeClr val="tx2"/>
                </a:solidFill>
              </a:rPr>
              <a:t>librería TCP/IP</a:t>
            </a:r>
            <a:r>
              <a:rPr lang="es-ES" sz="1600" dirty="0" smtClean="0">
                <a:solidFill>
                  <a:schemeClr val="tx2"/>
                </a:solidFill>
              </a:rPr>
              <a:t>:</a:t>
            </a:r>
          </a:p>
          <a:p>
            <a:pPr marL="174625" lvl="0" indent="-174625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TCON Establece y mantiene de una conexión</a:t>
            </a:r>
          </a:p>
          <a:p>
            <a:pPr marL="174625" lvl="0" indent="-174625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TRCV Escucha y acepta  mensajes entrantes</a:t>
            </a:r>
          </a:p>
          <a:p>
            <a:pPr marL="174625" lvl="0" indent="-174625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TSEND Envío de mensajes salientes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395536" y="1628800"/>
            <a:ext cx="4392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tx2"/>
                </a:solidFill>
              </a:rPr>
              <a:t>El FB TX_RX se escribió en </a:t>
            </a:r>
            <a:r>
              <a:rPr lang="es-ES" sz="1600" b="1" dirty="0" smtClean="0">
                <a:solidFill>
                  <a:schemeClr val="tx2"/>
                </a:solidFill>
              </a:rPr>
              <a:t>lenguaje de funciones</a:t>
            </a:r>
            <a:r>
              <a:rPr lang="es-ES" sz="1600" dirty="0" smtClean="0">
                <a:solidFill>
                  <a:schemeClr val="tx2"/>
                </a:solidFill>
              </a:rPr>
              <a:t>:</a:t>
            </a:r>
          </a:p>
        </p:txBody>
      </p:sp>
      <p:cxnSp>
        <p:nvCxnSpPr>
          <p:cNvPr id="24" name="23 Conector recto de flecha"/>
          <p:cNvCxnSpPr>
            <a:stCxn id="18" idx="3"/>
          </p:cNvCxnSpPr>
          <p:nvPr/>
        </p:nvCxnSpPr>
        <p:spPr>
          <a:xfrm flipV="1">
            <a:off x="3113425" y="2132856"/>
            <a:ext cx="2466687" cy="513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18" idx="3"/>
          </p:cNvCxnSpPr>
          <p:nvPr/>
        </p:nvCxnSpPr>
        <p:spPr>
          <a:xfrm>
            <a:off x="3113425" y="2646331"/>
            <a:ext cx="2826727" cy="998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stCxn id="18" idx="3"/>
          </p:cNvCxnSpPr>
          <p:nvPr/>
        </p:nvCxnSpPr>
        <p:spPr>
          <a:xfrm>
            <a:off x="3113425" y="2646331"/>
            <a:ext cx="2754719" cy="2582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4355976" y="2132856"/>
            <a:ext cx="2516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400" dirty="0" smtClean="0">
                <a:solidFill>
                  <a:schemeClr val="tx2"/>
                </a:solidFill>
              </a:rPr>
              <a:t>usa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4644008" y="2996952"/>
            <a:ext cx="2516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400" dirty="0" smtClean="0">
                <a:solidFill>
                  <a:schemeClr val="tx2"/>
                </a:solidFill>
              </a:rPr>
              <a:t>usa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4860032" y="4077072"/>
            <a:ext cx="2516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400" dirty="0" smtClean="0">
                <a:solidFill>
                  <a:schemeClr val="tx2"/>
                </a:solidFill>
              </a:rPr>
              <a:t>usa</a:t>
            </a:r>
          </a:p>
        </p:txBody>
      </p:sp>
      <p:sp>
        <p:nvSpPr>
          <p:cNvPr id="26" name="8 Título"/>
          <p:cNvSpPr txBox="1">
            <a:spLocks/>
          </p:cNvSpPr>
          <p:nvPr/>
        </p:nvSpPr>
        <p:spPr>
          <a:xfrm>
            <a:off x="467544" y="144016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Software del PLC (V)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067944" y="836712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tx2"/>
                </a:solidFill>
              </a:rPr>
              <a:t>FB TX_RX</a:t>
            </a:r>
            <a:endParaRPr lang="es-E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Software del PLC (VI)</a:t>
            </a:r>
            <a:endParaRPr lang="es-E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12" name="11 Imagen" descr="AbonarCarroF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1165" y="4581128"/>
            <a:ext cx="2629267" cy="1381318"/>
          </a:xfrm>
          <a:prstGeom prst="rect">
            <a:avLst/>
          </a:prstGeom>
        </p:spPr>
      </p:pic>
      <p:pic>
        <p:nvPicPr>
          <p:cNvPr id="14" name="13 Imagen" descr="AvanzarCarroF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972" y="1844824"/>
            <a:ext cx="2458444" cy="981472"/>
          </a:xfrm>
          <a:prstGeom prst="rect">
            <a:avLst/>
          </a:prstGeom>
        </p:spPr>
      </p:pic>
      <p:pic>
        <p:nvPicPr>
          <p:cNvPr id="15" name="14 Imagen" descr="PararCarroF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2835072"/>
            <a:ext cx="2325040" cy="809952"/>
          </a:xfrm>
          <a:prstGeom prst="rect">
            <a:avLst/>
          </a:prstGeom>
        </p:spPr>
      </p:pic>
      <p:pic>
        <p:nvPicPr>
          <p:cNvPr id="16" name="15 Imagen" descr="RetrocederCarroF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4012" y="3645024"/>
            <a:ext cx="2124372" cy="952633"/>
          </a:xfrm>
          <a:prstGeom prst="rect">
            <a:avLst/>
          </a:prstGeom>
        </p:spPr>
      </p:pic>
      <p:pic>
        <p:nvPicPr>
          <p:cNvPr id="18" name="17 Imagen" descr="ControlCarroF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87389" y="889672"/>
            <a:ext cx="2400635" cy="2467320"/>
          </a:xfrm>
          <a:prstGeom prst="rect">
            <a:avLst/>
          </a:prstGeom>
        </p:spPr>
      </p:pic>
      <p:pic>
        <p:nvPicPr>
          <p:cNvPr id="19" name="18 Imagen" descr="SimboloFuncionF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584" y="908720"/>
            <a:ext cx="809738" cy="809738"/>
          </a:xfrm>
          <a:prstGeom prst="rect">
            <a:avLst/>
          </a:prstGeom>
        </p:spPr>
      </p:pic>
      <p:pic>
        <p:nvPicPr>
          <p:cNvPr id="20" name="19 Imagen" descr="FC-DECODIFICA_MENSAJ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57196" y="908720"/>
            <a:ext cx="2991268" cy="943107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251520" y="3789040"/>
            <a:ext cx="4320480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s-ES" dirty="0" smtClean="0"/>
          </a:p>
        </p:txBody>
      </p:sp>
      <p:sp>
        <p:nvSpPr>
          <p:cNvPr id="22" name="21 Rectángulo"/>
          <p:cNvSpPr/>
          <p:nvPr/>
        </p:nvSpPr>
        <p:spPr>
          <a:xfrm>
            <a:off x="395536" y="3284984"/>
            <a:ext cx="4680520" cy="124649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74625" lvl="0" indent="-174625"/>
            <a:r>
              <a:rPr lang="es-ES" sz="1500" dirty="0" smtClean="0">
                <a:solidFill>
                  <a:schemeClr val="tx2"/>
                </a:solidFill>
              </a:rPr>
              <a:t>Las </a:t>
            </a:r>
            <a:r>
              <a:rPr lang="es-ES" sz="1500" b="1" dirty="0" smtClean="0">
                <a:solidFill>
                  <a:schemeClr val="tx2"/>
                </a:solidFill>
              </a:rPr>
              <a:t>responsabilidades</a:t>
            </a:r>
            <a:r>
              <a:rPr lang="es-ES" sz="1500" dirty="0" smtClean="0">
                <a:solidFill>
                  <a:schemeClr val="tx2"/>
                </a:solidFill>
              </a:rPr>
              <a:t> de FB_CONTROL_CARRO son:</a:t>
            </a:r>
          </a:p>
          <a:p>
            <a:pPr marL="174625" lvl="0" indent="-174625">
              <a:buFont typeface="Arial" pitchFamily="34" charset="0"/>
              <a:buChar char="•"/>
            </a:pPr>
            <a:r>
              <a:rPr lang="es-ES" sz="1500" dirty="0" smtClean="0">
                <a:solidFill>
                  <a:schemeClr val="tx2"/>
                </a:solidFill>
              </a:rPr>
              <a:t>Inversión de finales de carrera.</a:t>
            </a:r>
          </a:p>
          <a:p>
            <a:pPr marL="174625" lvl="0" indent="-174625">
              <a:buFont typeface="Arial" pitchFamily="34" charset="0"/>
              <a:buChar char="•"/>
            </a:pPr>
            <a:r>
              <a:rPr lang="es-ES" sz="1500" dirty="0" smtClean="0">
                <a:solidFill>
                  <a:schemeClr val="tx2"/>
                </a:solidFill>
              </a:rPr>
              <a:t>Detección de avance y retroceso.</a:t>
            </a:r>
          </a:p>
          <a:p>
            <a:pPr marL="174625" lvl="0" indent="-174625">
              <a:buFont typeface="Arial" pitchFamily="34" charset="0"/>
              <a:buChar char="•"/>
            </a:pPr>
            <a:r>
              <a:rPr lang="es-ES" sz="1500" dirty="0" smtClean="0">
                <a:solidFill>
                  <a:schemeClr val="tx2"/>
                </a:solidFill>
              </a:rPr>
              <a:t>Conteo de pulsos y mantenimiento de la posición actual.</a:t>
            </a:r>
          </a:p>
          <a:p>
            <a:pPr marL="174625" lvl="0" indent="-174625">
              <a:buFont typeface="Arial" pitchFamily="34" charset="0"/>
              <a:buChar char="•"/>
            </a:pPr>
            <a:r>
              <a:rPr lang="es-ES" sz="1500" dirty="0" smtClean="0">
                <a:solidFill>
                  <a:schemeClr val="tx2"/>
                </a:solidFill>
              </a:rPr>
              <a:t>Detección, decodificación y ejecución de las tareas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323528" y="1844824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tx2"/>
                </a:solidFill>
              </a:rPr>
              <a:t>El FB Control_Carro está escrito en </a:t>
            </a:r>
            <a:r>
              <a:rPr lang="es-ES" sz="1600" b="1" dirty="0" smtClean="0">
                <a:solidFill>
                  <a:schemeClr val="tx2"/>
                </a:solidFill>
              </a:rPr>
              <a:t>SCL</a:t>
            </a:r>
          </a:p>
        </p:txBody>
      </p:sp>
      <p:cxnSp>
        <p:nvCxnSpPr>
          <p:cNvPr id="25" name="24 Conector recto de flecha"/>
          <p:cNvCxnSpPr>
            <a:stCxn id="18" idx="3"/>
          </p:cNvCxnSpPr>
          <p:nvPr/>
        </p:nvCxnSpPr>
        <p:spPr>
          <a:xfrm flipV="1">
            <a:off x="4788024" y="1484784"/>
            <a:ext cx="1152128" cy="638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stCxn id="18" idx="3"/>
            <a:endCxn id="14" idx="1"/>
          </p:cNvCxnSpPr>
          <p:nvPr/>
        </p:nvCxnSpPr>
        <p:spPr>
          <a:xfrm>
            <a:off x="4788024" y="2123332"/>
            <a:ext cx="1069948" cy="212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18" idx="3"/>
            <a:endCxn id="15" idx="1"/>
          </p:cNvCxnSpPr>
          <p:nvPr/>
        </p:nvCxnSpPr>
        <p:spPr>
          <a:xfrm>
            <a:off x="4788024" y="2123332"/>
            <a:ext cx="1008112" cy="1116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stCxn id="18" idx="3"/>
            <a:endCxn id="16" idx="1"/>
          </p:cNvCxnSpPr>
          <p:nvPr/>
        </p:nvCxnSpPr>
        <p:spPr>
          <a:xfrm>
            <a:off x="4788024" y="2123332"/>
            <a:ext cx="1115988" cy="1998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>
            <a:stCxn id="18" idx="3"/>
          </p:cNvCxnSpPr>
          <p:nvPr/>
        </p:nvCxnSpPr>
        <p:spPr>
          <a:xfrm>
            <a:off x="4788024" y="2123332"/>
            <a:ext cx="1008112" cy="2961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5220072" y="1556792"/>
            <a:ext cx="2148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200" dirty="0" smtClean="0">
                <a:solidFill>
                  <a:schemeClr val="tx2"/>
                </a:solidFill>
              </a:rPr>
              <a:t>usa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5220072" y="1988840"/>
            <a:ext cx="2148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200" dirty="0" smtClean="0">
                <a:solidFill>
                  <a:schemeClr val="tx2"/>
                </a:solidFill>
              </a:rPr>
              <a:t>usa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5364088" y="2564904"/>
            <a:ext cx="2148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200" dirty="0" smtClean="0">
                <a:solidFill>
                  <a:schemeClr val="tx2"/>
                </a:solidFill>
              </a:rPr>
              <a:t>usa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5688480" y="3501008"/>
            <a:ext cx="2148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200" dirty="0" smtClean="0">
                <a:solidFill>
                  <a:schemeClr val="tx2"/>
                </a:solidFill>
              </a:rPr>
              <a:t>usa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5580112" y="4293096"/>
            <a:ext cx="2148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200" dirty="0" smtClean="0">
                <a:solidFill>
                  <a:schemeClr val="tx2"/>
                </a:solidFill>
              </a:rPr>
              <a:t>usa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5364088" y="4725144"/>
            <a:ext cx="2148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200" dirty="0" smtClean="0">
                <a:solidFill>
                  <a:schemeClr val="tx2"/>
                </a:solidFill>
              </a:rPr>
              <a:t>usa</a:t>
            </a:r>
          </a:p>
        </p:txBody>
      </p:sp>
      <p:pic>
        <p:nvPicPr>
          <p:cNvPr id="33" name="32 Imagen" descr="SimboloFuncionF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96157" y="260648"/>
            <a:ext cx="847843" cy="857370"/>
          </a:xfrm>
          <a:prstGeom prst="rect">
            <a:avLst/>
          </a:prstGeom>
        </p:spPr>
      </p:pic>
      <p:pic>
        <p:nvPicPr>
          <p:cNvPr id="49" name="48 Imagen" descr="CodigoFB_CONTROL_CARRO_TareaParar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280" b="7419"/>
          <a:stretch>
            <a:fillRect/>
          </a:stretch>
        </p:blipFill>
        <p:spPr>
          <a:xfrm>
            <a:off x="1547664" y="4653136"/>
            <a:ext cx="3600400" cy="187220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51" name="50 Conector recto de flecha"/>
          <p:cNvCxnSpPr/>
          <p:nvPr/>
        </p:nvCxnSpPr>
        <p:spPr>
          <a:xfrm flipH="1">
            <a:off x="5184184" y="5589240"/>
            <a:ext cx="104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CuadroTexto"/>
          <p:cNvSpPr txBox="1"/>
          <p:nvPr/>
        </p:nvSpPr>
        <p:spPr>
          <a:xfrm>
            <a:off x="5322217" y="5606818"/>
            <a:ext cx="91044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tx2"/>
                </a:solidFill>
              </a:rPr>
              <a:t>Implementada</a:t>
            </a:r>
          </a:p>
          <a:p>
            <a:pPr algn="ctr"/>
            <a:r>
              <a:rPr lang="es-ES" sz="1200" dirty="0" smtClean="0">
                <a:solidFill>
                  <a:schemeClr val="tx2"/>
                </a:solidFill>
              </a:rPr>
              <a:t>en SCL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12" name="11 CuadroTexto"/>
          <p:cNvSpPr txBox="1"/>
          <p:nvPr/>
        </p:nvSpPr>
        <p:spPr>
          <a:xfrm>
            <a:off x="675184" y="4077072"/>
            <a:ext cx="7992000" cy="16561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1600" dirty="0" smtClean="0">
                <a:solidFill>
                  <a:schemeClr val="tx2"/>
                </a:solidFill>
              </a:rPr>
              <a:t>Las </a:t>
            </a:r>
            <a:r>
              <a:rPr lang="es-ES" sz="1600" b="1" dirty="0" smtClean="0">
                <a:solidFill>
                  <a:schemeClr val="tx2"/>
                </a:solidFill>
              </a:rPr>
              <a:t>tareas</a:t>
            </a:r>
            <a:r>
              <a:rPr lang="es-ES" sz="1600" dirty="0" smtClean="0">
                <a:solidFill>
                  <a:schemeClr val="tx2"/>
                </a:solidFill>
              </a:rPr>
              <a:t> </a:t>
            </a:r>
            <a:r>
              <a:rPr lang="es-ES" sz="1600" dirty="0" smtClean="0">
                <a:solidFill>
                  <a:schemeClr val="tx2"/>
                </a:solidFill>
              </a:rPr>
              <a:t>que el programa permite realizar son</a:t>
            </a:r>
            <a:r>
              <a:rPr lang="es-ES" sz="1600" dirty="0" smtClean="0">
                <a:solidFill>
                  <a:schemeClr val="tx2"/>
                </a:solidFill>
              </a:rPr>
              <a:t>:</a:t>
            </a:r>
          </a:p>
          <a:p>
            <a:endParaRPr lang="es-ES" sz="800" dirty="0" smtClean="0">
              <a:solidFill>
                <a:schemeClr val="tx2"/>
              </a:solidFill>
            </a:endParaRPr>
          </a:p>
          <a:p>
            <a:pPr marL="174625" lvl="0" indent="-174625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L</a:t>
            </a:r>
            <a:r>
              <a:rPr lang="es-ES" sz="1600" dirty="0" smtClean="0">
                <a:solidFill>
                  <a:schemeClr val="tx2"/>
                </a:solidFill>
              </a:rPr>
              <a:t>a </a:t>
            </a:r>
            <a:r>
              <a:rPr lang="es-ES" sz="1600" b="1" dirty="0" smtClean="0">
                <a:solidFill>
                  <a:schemeClr val="tx2"/>
                </a:solidFill>
              </a:rPr>
              <a:t>gestión</a:t>
            </a:r>
            <a:r>
              <a:rPr lang="es-ES" sz="1600" dirty="0" smtClean="0">
                <a:solidFill>
                  <a:schemeClr val="tx2"/>
                </a:solidFill>
              </a:rPr>
              <a:t> (alta, modificación y eliminación) de las </a:t>
            </a:r>
            <a:r>
              <a:rPr lang="es-ES" sz="1600" b="1" dirty="0" smtClean="0">
                <a:solidFill>
                  <a:schemeClr val="tx2"/>
                </a:solidFill>
              </a:rPr>
              <a:t>tareas de riego</a:t>
            </a:r>
            <a:r>
              <a:rPr lang="es-ES" sz="1600" dirty="0" smtClean="0">
                <a:solidFill>
                  <a:schemeClr val="tx2"/>
                </a:solidFill>
              </a:rPr>
              <a:t> usando la interfaz gráfica desarrollada a tal efecto siguiendo sus deseos.</a:t>
            </a:r>
          </a:p>
          <a:p>
            <a:pPr marL="174625" lvl="0" indent="-174625"/>
            <a:endParaRPr lang="es-ES" sz="800" dirty="0" smtClean="0">
              <a:solidFill>
                <a:schemeClr val="tx2"/>
              </a:solidFill>
            </a:endParaRPr>
          </a:p>
          <a:p>
            <a:pPr marL="174625" lvl="0" indent="-174625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El </a:t>
            </a:r>
            <a:r>
              <a:rPr lang="es-ES" sz="1600" b="1" dirty="0" smtClean="0">
                <a:solidFill>
                  <a:schemeClr val="tx2"/>
                </a:solidFill>
              </a:rPr>
              <a:t>lanzamiento</a:t>
            </a:r>
            <a:r>
              <a:rPr lang="es-ES" sz="1600" dirty="0" smtClean="0">
                <a:solidFill>
                  <a:schemeClr val="tx2"/>
                </a:solidFill>
              </a:rPr>
              <a:t> hacia el PLC de las </a:t>
            </a:r>
            <a:r>
              <a:rPr lang="es-ES" sz="1600" b="1" dirty="0" smtClean="0">
                <a:solidFill>
                  <a:schemeClr val="tx2"/>
                </a:solidFill>
              </a:rPr>
              <a:t>tareas de riego y calibración</a:t>
            </a:r>
            <a:r>
              <a:rPr lang="es-ES" sz="1600" dirty="0" smtClean="0">
                <a:solidFill>
                  <a:schemeClr val="tx2"/>
                </a:solidFill>
              </a:rPr>
              <a:t> en los instantes adecuados (tanto en modo</a:t>
            </a:r>
            <a:r>
              <a:rPr lang="es-ES" sz="1600" b="1" dirty="0" smtClean="0">
                <a:solidFill>
                  <a:schemeClr val="tx2"/>
                </a:solidFill>
              </a:rPr>
              <a:t> manual </a:t>
            </a:r>
            <a:r>
              <a:rPr lang="es-ES" sz="1600" dirty="0" smtClean="0">
                <a:solidFill>
                  <a:schemeClr val="tx2"/>
                </a:solidFill>
              </a:rPr>
              <a:t>como</a:t>
            </a:r>
            <a:r>
              <a:rPr lang="es-ES" sz="1600" b="1" dirty="0" smtClean="0">
                <a:solidFill>
                  <a:schemeClr val="tx2"/>
                </a:solidFill>
              </a:rPr>
              <a:t> programado</a:t>
            </a:r>
            <a:r>
              <a:rPr lang="es-ES" sz="1600" dirty="0" smtClean="0">
                <a:solidFill>
                  <a:schemeClr val="tx2"/>
                </a:solidFill>
              </a:rPr>
              <a:t>) usando el protocolo desarrollado.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83568" y="2132856"/>
            <a:ext cx="7992888" cy="18722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s-ES" sz="800" dirty="0" smtClean="0">
              <a:solidFill>
                <a:schemeClr val="tx2"/>
              </a:solidFill>
            </a:endParaRPr>
          </a:p>
          <a:p>
            <a:r>
              <a:rPr lang="es-ES" sz="1600" dirty="0" smtClean="0">
                <a:solidFill>
                  <a:schemeClr val="tx2"/>
                </a:solidFill>
              </a:rPr>
              <a:t>El uso de este patrón de diseño facilita el </a:t>
            </a:r>
            <a:r>
              <a:rPr lang="es-ES" sz="1600" b="1" dirty="0" smtClean="0">
                <a:solidFill>
                  <a:schemeClr val="tx2"/>
                </a:solidFill>
              </a:rPr>
              <a:t>desarrollo</a:t>
            </a:r>
            <a:r>
              <a:rPr lang="es-ES" sz="1600" dirty="0" smtClean="0">
                <a:solidFill>
                  <a:schemeClr val="tx2"/>
                </a:solidFill>
              </a:rPr>
              <a:t>, </a:t>
            </a:r>
            <a:r>
              <a:rPr lang="es-ES" sz="1600" b="1" dirty="0" smtClean="0">
                <a:solidFill>
                  <a:schemeClr val="tx2"/>
                </a:solidFill>
              </a:rPr>
              <a:t>mantenimiento</a:t>
            </a:r>
            <a:r>
              <a:rPr lang="es-ES" sz="1600" dirty="0" smtClean="0">
                <a:solidFill>
                  <a:schemeClr val="tx2"/>
                </a:solidFill>
              </a:rPr>
              <a:t> y </a:t>
            </a:r>
            <a:r>
              <a:rPr lang="es-ES" sz="1600" b="1" dirty="0" smtClean="0">
                <a:solidFill>
                  <a:schemeClr val="tx2"/>
                </a:solidFill>
              </a:rPr>
              <a:t>escalabilidad</a:t>
            </a:r>
            <a:r>
              <a:rPr lang="es-ES" sz="1600" dirty="0" smtClean="0">
                <a:solidFill>
                  <a:schemeClr val="tx2"/>
                </a:solidFill>
              </a:rPr>
              <a:t> </a:t>
            </a:r>
            <a:r>
              <a:rPr lang="es-ES" sz="1600" dirty="0" smtClean="0">
                <a:solidFill>
                  <a:schemeClr val="tx2"/>
                </a:solidFill>
              </a:rPr>
              <a:t>del sistema, y se obtiene: </a:t>
            </a:r>
          </a:p>
          <a:p>
            <a:endParaRPr lang="es-ES" sz="800" dirty="0" smtClean="0">
              <a:solidFill>
                <a:schemeClr val="tx2"/>
              </a:solidFill>
            </a:endParaRPr>
          </a:p>
          <a:p>
            <a:pPr marL="174625" lvl="0" indent="-174625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un </a:t>
            </a:r>
            <a:r>
              <a:rPr lang="es-ES" sz="1600" b="1" dirty="0" smtClean="0">
                <a:solidFill>
                  <a:schemeClr val="tx2"/>
                </a:solidFill>
              </a:rPr>
              <a:t>modelo sólido del Sistema de Gestión de Riego Automatizado</a:t>
            </a:r>
            <a:r>
              <a:rPr lang="es-ES" sz="1600" dirty="0" smtClean="0">
                <a:solidFill>
                  <a:schemeClr val="tx2"/>
                </a:solidFill>
              </a:rPr>
              <a:t> que se desea desarrollar. </a:t>
            </a:r>
          </a:p>
          <a:p>
            <a:pPr marL="174625" lvl="0" indent="-174625"/>
            <a:endParaRPr lang="es-ES" sz="800" dirty="0" smtClean="0">
              <a:solidFill>
                <a:schemeClr val="tx2"/>
              </a:solidFill>
            </a:endParaRPr>
          </a:p>
          <a:p>
            <a:pPr marL="174625" lvl="0" indent="-174625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una </a:t>
            </a:r>
            <a:r>
              <a:rPr lang="es-ES" sz="1600" b="1" dirty="0" smtClean="0">
                <a:solidFill>
                  <a:schemeClr val="tx2"/>
                </a:solidFill>
              </a:rPr>
              <a:t>interfaz de usuario </a:t>
            </a:r>
            <a:r>
              <a:rPr lang="es-ES" sz="1600" dirty="0" smtClean="0">
                <a:solidFill>
                  <a:schemeClr val="tx2"/>
                </a:solidFill>
              </a:rPr>
              <a:t>centrada en los deseos del propietario, sin menús, obvia y fácilmente escalable/modificable en caso de la introducción de nuevas naves. </a:t>
            </a:r>
          </a:p>
        </p:txBody>
      </p:sp>
      <p:sp>
        <p:nvSpPr>
          <p:cNvPr id="16" name="8 Título"/>
          <p:cNvSpPr txBox="1">
            <a:spLocks/>
          </p:cNvSpPr>
          <p:nvPr/>
        </p:nvSpPr>
        <p:spPr>
          <a:xfrm>
            <a:off x="467544" y="144016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Software del PC (I)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75184" y="1412776"/>
            <a:ext cx="799200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1600" dirty="0" smtClean="0">
                <a:solidFill>
                  <a:schemeClr val="tx2"/>
                </a:solidFill>
              </a:rPr>
              <a:t>El </a:t>
            </a:r>
            <a:r>
              <a:rPr lang="es-ES" sz="1600" dirty="0" smtClean="0">
                <a:solidFill>
                  <a:schemeClr val="tx2"/>
                </a:solidFill>
              </a:rPr>
              <a:t>modelo de la instalación se </a:t>
            </a:r>
            <a:r>
              <a:rPr lang="es-ES" sz="1600" dirty="0" smtClean="0">
                <a:solidFill>
                  <a:schemeClr val="tx2"/>
                </a:solidFill>
              </a:rPr>
              <a:t>incluye </a:t>
            </a:r>
            <a:r>
              <a:rPr lang="es-ES" sz="1600" dirty="0" smtClean="0">
                <a:solidFill>
                  <a:schemeClr val="tx2"/>
                </a:solidFill>
              </a:rPr>
              <a:t>en el paquete “</a:t>
            </a:r>
            <a:r>
              <a:rPr lang="es-ES" sz="1600" b="1" dirty="0" smtClean="0">
                <a:solidFill>
                  <a:schemeClr val="tx2"/>
                </a:solidFill>
              </a:rPr>
              <a:t>modelo</a:t>
            </a:r>
            <a:r>
              <a:rPr lang="es-ES" sz="1600" dirty="0" smtClean="0">
                <a:solidFill>
                  <a:schemeClr val="tx2"/>
                </a:solidFill>
              </a:rPr>
              <a:t>”, y la interfaz gráfica en el paquete “</a:t>
            </a:r>
            <a:r>
              <a:rPr lang="es-ES" sz="1600" b="1" dirty="0" smtClean="0">
                <a:solidFill>
                  <a:schemeClr val="tx2"/>
                </a:solidFill>
              </a:rPr>
              <a:t>vista + controlador</a:t>
            </a:r>
            <a:r>
              <a:rPr lang="es-ES" sz="1600" dirty="0" smtClean="0">
                <a:solidFill>
                  <a:schemeClr val="tx2"/>
                </a:solidFill>
              </a:rPr>
              <a:t>”. </a:t>
            </a:r>
            <a:endParaRPr lang="es-ES" sz="1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18" name="17 Imagen" descr="UMLClasesModeloDinami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980728"/>
            <a:ext cx="6786159" cy="5652452"/>
          </a:xfrm>
          <a:prstGeom prst="rect">
            <a:avLst/>
          </a:prstGeom>
        </p:spPr>
      </p:pic>
      <p:sp>
        <p:nvSpPr>
          <p:cNvPr id="14" name="8 Título"/>
          <p:cNvSpPr txBox="1">
            <a:spLocks/>
          </p:cNvSpPr>
          <p:nvPr/>
        </p:nvSpPr>
        <p:spPr>
          <a:xfrm>
            <a:off x="467544" y="144016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Software del PC (II)</a:t>
            </a:r>
            <a:r>
              <a:rPr kumimoji="0" lang="es-ES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67544" y="620688"/>
            <a:ext cx="1753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package modelo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14" name="13 Imagen" descr="UMLDiagramaCreacionArranqueNa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6584" y="2929814"/>
            <a:ext cx="1872208" cy="2751179"/>
          </a:xfrm>
          <a:prstGeom prst="rect">
            <a:avLst/>
          </a:prstGeom>
        </p:spPr>
      </p:pic>
      <p:pic>
        <p:nvPicPr>
          <p:cNvPr id="16" name="99 Imagen" descr="Sector_Declaracion_Atributos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3128" y="5032921"/>
            <a:ext cx="4392488" cy="1296144"/>
          </a:xfrm>
          <a:prstGeom prst="rect">
            <a:avLst/>
          </a:prstGeom>
        </p:spPr>
      </p:pic>
      <p:pic>
        <p:nvPicPr>
          <p:cNvPr id="17" name="60 Imagen" descr="FicheroConfiguracion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68144" y="2000596"/>
            <a:ext cx="2736304" cy="26525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9" name="18 CuadroTexto"/>
          <p:cNvSpPr txBox="1"/>
          <p:nvPr/>
        </p:nvSpPr>
        <p:spPr>
          <a:xfrm>
            <a:off x="5753859" y="1733466"/>
            <a:ext cx="2778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2"/>
                </a:solidFill>
              </a:rPr>
              <a:t>Fichero de configuración(nave4.cfg)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4139952" y="4777407"/>
            <a:ext cx="3313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tx2"/>
                </a:solidFill>
              </a:rPr>
              <a:t>Fichero de sectores serializados(nave4.sec)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323528" y="1556792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/>
                </a:solidFill>
              </a:rPr>
              <a:t>Lee el fichero de configuración </a:t>
            </a:r>
            <a:r>
              <a:rPr lang="es-ES" sz="1400" dirty="0" smtClean="0">
                <a:solidFill>
                  <a:schemeClr val="tx2"/>
                </a:solidFill>
              </a:rPr>
              <a:t>de cada nave y crea un objeto Properties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/>
                </a:solidFill>
              </a:rPr>
              <a:t>Lee el fichero serializado de sectores </a:t>
            </a:r>
            <a:r>
              <a:rPr lang="es-ES" sz="1400" dirty="0" smtClean="0">
                <a:solidFill>
                  <a:schemeClr val="tx2"/>
                </a:solidFill>
              </a:rPr>
              <a:t>y crea un ArrayList de Sector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/>
                </a:solidFill>
              </a:rPr>
              <a:t>Instancia una Nave </a:t>
            </a:r>
            <a:r>
              <a:rPr lang="es-ES" sz="1400" dirty="0" smtClean="0">
                <a:solidFill>
                  <a:schemeClr val="tx2"/>
                </a:solidFill>
              </a:rPr>
              <a:t>pasándole las Properties y el ArrayList</a:t>
            </a:r>
          </a:p>
          <a:p>
            <a:pPr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/>
                </a:solidFill>
              </a:rPr>
              <a:t>Arranca la Nave </a:t>
            </a:r>
            <a:r>
              <a:rPr lang="es-ES" sz="1400" dirty="0" smtClean="0">
                <a:solidFill>
                  <a:schemeClr val="tx2"/>
                </a:solidFill>
              </a:rPr>
              <a:t>llamando a su método </a:t>
            </a:r>
            <a:r>
              <a:rPr lang="es-ES" sz="1400" b="1" dirty="0" smtClean="0">
                <a:solidFill>
                  <a:schemeClr val="tx2"/>
                </a:solidFill>
              </a:rPr>
              <a:t>run()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95536" y="111545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Al instanciar la Instalación se crean y arrancan de cada una de las naves</a:t>
            </a:r>
          </a:p>
        </p:txBody>
      </p:sp>
      <p:pic>
        <p:nvPicPr>
          <p:cNvPr id="22" name="21 Imagen" descr="UMLDiagramaActividadInstalacion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852936"/>
            <a:ext cx="1884209" cy="3508527"/>
          </a:xfrm>
          <a:prstGeom prst="rect">
            <a:avLst/>
          </a:prstGeom>
        </p:spPr>
      </p:pic>
      <p:sp>
        <p:nvSpPr>
          <p:cNvPr id="29" name="28 CuadroTexto"/>
          <p:cNvSpPr txBox="1"/>
          <p:nvPr/>
        </p:nvSpPr>
        <p:spPr>
          <a:xfrm>
            <a:off x="179512" y="2636912"/>
            <a:ext cx="2132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</a:rPr>
              <a:t>Arranque de la Instalación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2411760" y="2636912"/>
            <a:ext cx="2639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</a:rPr>
              <a:t>Creación y arranque de una Nave</a:t>
            </a:r>
          </a:p>
        </p:txBody>
      </p:sp>
      <p:sp>
        <p:nvSpPr>
          <p:cNvPr id="32" name="8 Título"/>
          <p:cNvSpPr txBox="1">
            <a:spLocks/>
          </p:cNvSpPr>
          <p:nvPr/>
        </p:nvSpPr>
        <p:spPr>
          <a:xfrm>
            <a:off x="467544" y="144016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Software del PC (III)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67544" y="620688"/>
            <a:ext cx="1753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package modelo</a:t>
            </a:r>
          </a:p>
        </p:txBody>
      </p:sp>
      <p:pic>
        <p:nvPicPr>
          <p:cNvPr id="1026" name="Picture 2" descr="C:\Users\Alberto\AppData\Local\Microsoft\Windows\Temporary Internet Files\Content.IE5\JTI5RFDO\emyller_magnifying_glass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797152"/>
            <a:ext cx="936104" cy="936104"/>
          </a:xfrm>
          <a:prstGeom prst="rect">
            <a:avLst/>
          </a:prstGeom>
          <a:noFill/>
        </p:spPr>
      </p:pic>
      <p:cxnSp>
        <p:nvCxnSpPr>
          <p:cNvPr id="35" name="34 Conector recto de flecha"/>
          <p:cNvCxnSpPr/>
          <p:nvPr/>
        </p:nvCxnSpPr>
        <p:spPr>
          <a:xfrm flipV="1">
            <a:off x="1691680" y="4149080"/>
            <a:ext cx="108012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Índice</a:t>
            </a:r>
            <a:endParaRPr lang="es-E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>
          <a:xfrm>
            <a:off x="878904" y="1672208"/>
            <a:ext cx="5853336" cy="3845024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Introducción</a:t>
            </a:r>
          </a:p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Objetivos</a:t>
            </a:r>
          </a:p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Análisis</a:t>
            </a:r>
          </a:p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Diseño</a:t>
            </a:r>
          </a:p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Programa en el PLC</a:t>
            </a:r>
          </a:p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Programa en el PC</a:t>
            </a:r>
          </a:p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Instalación y Puesta en marcha.</a:t>
            </a:r>
          </a:p>
          <a:p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Conclusiones y Líneas futuras</a:t>
            </a:r>
          </a:p>
          <a:p>
            <a:endParaRPr lang="es-E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 descr="UMLClasesNaveEjecutorTareaRiego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94" y="1412776"/>
            <a:ext cx="3580524" cy="2232248"/>
          </a:xfrm>
          <a:prstGeom prst="rect">
            <a:avLst/>
          </a:prstGeom>
        </p:spPr>
      </p:pic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12" name="11 CuadroTexto"/>
          <p:cNvSpPr txBox="1"/>
          <p:nvPr/>
        </p:nvSpPr>
        <p:spPr>
          <a:xfrm>
            <a:off x="2278630" y="908720"/>
            <a:ext cx="504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Diagrama de actividades de una nave: método run()</a:t>
            </a:r>
          </a:p>
        </p:txBody>
      </p:sp>
      <p:pic>
        <p:nvPicPr>
          <p:cNvPr id="16" name="15 Imagen" descr="UMLDiagramaActividadNav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7" y="2322866"/>
            <a:ext cx="6048672" cy="4346494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4067944" y="1396514"/>
            <a:ext cx="48245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tx2"/>
                </a:solidFill>
              </a:rPr>
              <a:t> Si es el </a:t>
            </a:r>
            <a:r>
              <a:rPr lang="es-ES" sz="1400" b="1" dirty="0" smtClean="0">
                <a:solidFill>
                  <a:schemeClr val="tx2"/>
                </a:solidFill>
              </a:rPr>
              <a:t>Horario de Calibración</a:t>
            </a:r>
            <a:r>
              <a:rPr lang="es-ES" sz="1400" dirty="0" smtClean="0">
                <a:solidFill>
                  <a:schemeClr val="tx2"/>
                </a:solidFill>
              </a:rPr>
              <a:t> se lanza la </a:t>
            </a:r>
            <a:r>
              <a:rPr lang="es-ES" sz="1400" b="1" dirty="0" smtClean="0">
                <a:solidFill>
                  <a:schemeClr val="tx2"/>
                </a:solidFill>
              </a:rPr>
              <a:t>Orden de Calibración</a:t>
            </a:r>
          </a:p>
          <a:p>
            <a:pPr marL="174625" lvl="2" indent="11113">
              <a:buFont typeface="Wingdings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</a:rPr>
              <a:t> Se </a:t>
            </a:r>
            <a:r>
              <a:rPr lang="es-ES" sz="1400" b="1" dirty="0" smtClean="0">
                <a:solidFill>
                  <a:schemeClr val="tx2"/>
                </a:solidFill>
              </a:rPr>
              <a:t>espera</a:t>
            </a:r>
            <a:r>
              <a:rPr lang="es-ES" sz="1400" dirty="0" smtClean="0">
                <a:solidFill>
                  <a:schemeClr val="tx2"/>
                </a:solidFill>
              </a:rPr>
              <a:t> a que el Ejecutor </a:t>
            </a:r>
            <a:r>
              <a:rPr lang="es-ES" sz="1400" b="1" dirty="0" smtClean="0">
                <a:solidFill>
                  <a:schemeClr val="tx2"/>
                </a:solidFill>
              </a:rPr>
              <a:t>confirme</a:t>
            </a:r>
            <a:r>
              <a:rPr lang="es-ES" sz="1400" dirty="0" smtClean="0">
                <a:solidFill>
                  <a:schemeClr val="tx2"/>
                </a:solidFill>
              </a:rPr>
              <a:t> la ejecución</a:t>
            </a:r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tx2"/>
                </a:solidFill>
              </a:rPr>
              <a:t> Si es el </a:t>
            </a:r>
            <a:r>
              <a:rPr lang="es-ES" sz="1400" b="1" dirty="0" smtClean="0">
                <a:solidFill>
                  <a:schemeClr val="tx2"/>
                </a:solidFill>
              </a:rPr>
              <a:t>Horario de Mañana</a:t>
            </a:r>
            <a:r>
              <a:rPr lang="es-ES" sz="1400" dirty="0" smtClean="0">
                <a:solidFill>
                  <a:schemeClr val="tx2"/>
                </a:solidFill>
              </a:rPr>
              <a:t>, </a:t>
            </a:r>
            <a:r>
              <a:rPr lang="es-ES" sz="1400" b="1" dirty="0" smtClean="0">
                <a:solidFill>
                  <a:schemeClr val="tx2"/>
                </a:solidFill>
              </a:rPr>
              <a:t>Mediodía</a:t>
            </a:r>
            <a:r>
              <a:rPr lang="es-ES" sz="1400" dirty="0" smtClean="0">
                <a:solidFill>
                  <a:schemeClr val="tx2"/>
                </a:solidFill>
              </a:rPr>
              <a:t> o </a:t>
            </a:r>
            <a:r>
              <a:rPr lang="es-ES" sz="1400" b="1" dirty="0" smtClean="0">
                <a:solidFill>
                  <a:schemeClr val="tx2"/>
                </a:solidFill>
              </a:rPr>
              <a:t>Tarde</a:t>
            </a:r>
            <a:r>
              <a:rPr lang="es-ES" sz="1400" dirty="0" smtClean="0">
                <a:solidFill>
                  <a:schemeClr val="tx2"/>
                </a:solidFill>
              </a:rPr>
              <a:t>:</a:t>
            </a:r>
          </a:p>
          <a:p>
            <a:pPr marL="174625" lvl="1" indent="96838">
              <a:buFont typeface="Wingdings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</a:rPr>
              <a:t>Se </a:t>
            </a:r>
            <a:r>
              <a:rPr lang="es-ES" sz="1400" b="1" dirty="0" smtClean="0">
                <a:solidFill>
                  <a:schemeClr val="tx2"/>
                </a:solidFill>
              </a:rPr>
              <a:t>buscan los sectores</a:t>
            </a:r>
            <a:r>
              <a:rPr lang="es-ES" sz="1400" dirty="0" smtClean="0">
                <a:solidFill>
                  <a:schemeClr val="tx2"/>
                </a:solidFill>
              </a:rPr>
              <a:t> que han de regarse en </a:t>
            </a:r>
            <a:r>
              <a:rPr lang="es-ES" sz="1400" b="1" dirty="0" smtClean="0">
                <a:solidFill>
                  <a:schemeClr val="tx2"/>
                </a:solidFill>
              </a:rPr>
              <a:t>ese horario</a:t>
            </a:r>
          </a:p>
          <a:p>
            <a:pPr marL="174625" lvl="1" indent="96838">
              <a:buFont typeface="Wingdings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</a:rPr>
              <a:t>Se crea una </a:t>
            </a:r>
            <a:r>
              <a:rPr lang="es-ES" sz="1400" b="1" dirty="0" smtClean="0">
                <a:solidFill>
                  <a:schemeClr val="tx2"/>
                </a:solidFill>
              </a:rPr>
              <a:t>lista de Tareas de Riego</a:t>
            </a:r>
            <a:r>
              <a:rPr lang="es-ES" sz="1400" dirty="0" smtClean="0">
                <a:solidFill>
                  <a:schemeClr val="tx2"/>
                </a:solidFill>
              </a:rPr>
              <a:t>  agrupadas por Abono</a:t>
            </a:r>
          </a:p>
          <a:p>
            <a:pPr marL="174625" lvl="1" indent="96838">
              <a:buFont typeface="Wingdings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</a:rPr>
              <a:t>Se crea un </a:t>
            </a:r>
            <a:r>
              <a:rPr lang="es-ES" sz="1400" b="1" dirty="0" smtClean="0">
                <a:solidFill>
                  <a:schemeClr val="tx2"/>
                </a:solidFill>
              </a:rPr>
              <a:t>Ejecutor</a:t>
            </a:r>
            <a:r>
              <a:rPr lang="es-ES" sz="1400" dirty="0" smtClean="0">
                <a:solidFill>
                  <a:schemeClr val="tx2"/>
                </a:solidFill>
              </a:rPr>
              <a:t> con las Tareas de un Abono </a:t>
            </a:r>
            <a:r>
              <a:rPr lang="es-ES" sz="1400" b="1" dirty="0" smtClean="0">
                <a:solidFill>
                  <a:schemeClr val="tx2"/>
                </a:solidFill>
              </a:rPr>
              <a:t>y se lanza</a:t>
            </a:r>
          </a:p>
          <a:p>
            <a:pPr marL="174625" lvl="1" indent="96838">
              <a:buFont typeface="Wingdings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</a:rPr>
              <a:t>Se </a:t>
            </a:r>
            <a:r>
              <a:rPr lang="es-ES" sz="1400" b="1" dirty="0" smtClean="0">
                <a:solidFill>
                  <a:schemeClr val="tx2"/>
                </a:solidFill>
              </a:rPr>
              <a:t>espera</a:t>
            </a:r>
            <a:r>
              <a:rPr lang="es-ES" sz="1400" dirty="0" smtClean="0">
                <a:solidFill>
                  <a:schemeClr val="tx2"/>
                </a:solidFill>
              </a:rPr>
              <a:t> a que el Ejecutor </a:t>
            </a:r>
            <a:r>
              <a:rPr lang="es-ES" sz="1400" b="1" dirty="0" smtClean="0">
                <a:solidFill>
                  <a:schemeClr val="tx2"/>
                </a:solidFill>
              </a:rPr>
              <a:t>confirme</a:t>
            </a:r>
            <a:r>
              <a:rPr lang="es-ES" sz="1400" dirty="0" smtClean="0">
                <a:solidFill>
                  <a:schemeClr val="tx2"/>
                </a:solidFill>
              </a:rPr>
              <a:t> el fin del lote de tareas</a:t>
            </a:r>
          </a:p>
        </p:txBody>
      </p:sp>
      <p:sp>
        <p:nvSpPr>
          <p:cNvPr id="19" name="8 Título"/>
          <p:cNvSpPr txBox="1">
            <a:spLocks/>
          </p:cNvSpPr>
          <p:nvPr/>
        </p:nvSpPr>
        <p:spPr>
          <a:xfrm>
            <a:off x="467544" y="144016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Software del PC (IV)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67544" y="620688"/>
            <a:ext cx="1753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package modelo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14" name="8 Título"/>
          <p:cNvSpPr txBox="1">
            <a:spLocks/>
          </p:cNvSpPr>
          <p:nvPr/>
        </p:nvSpPr>
        <p:spPr>
          <a:xfrm>
            <a:off x="467544" y="144016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Software del PC (V)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8 Imagen" descr="CVA_Ppal_Limp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9574" y="1150176"/>
            <a:ext cx="7020272" cy="4897375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997566" y="869370"/>
            <a:ext cx="4020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2"/>
                </a:solidFill>
              </a:rPr>
              <a:t>Formulario Principal del programa del 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14" name="8 Título"/>
          <p:cNvSpPr txBox="1">
            <a:spLocks/>
          </p:cNvSpPr>
          <p:nvPr/>
        </p:nvSpPr>
        <p:spPr>
          <a:xfrm>
            <a:off x="467544" y="144016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Software del PC (VI)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8 Imagen" descr="DialogoConfEnEjecuc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706" y="1710100"/>
            <a:ext cx="4614632" cy="3876848"/>
          </a:xfrm>
          <a:prstGeom prst="rect">
            <a:avLst/>
          </a:prstGeom>
        </p:spPr>
      </p:pic>
      <p:pic>
        <p:nvPicPr>
          <p:cNvPr id="12" name="11 Imagen" descr="DialogoControlManualEnEjecuc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710100"/>
            <a:ext cx="3888432" cy="3888432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199123" y="1422068"/>
            <a:ext cx="3508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2"/>
                </a:solidFill>
              </a:rPr>
              <a:t>Cuadro de diálogo de configuración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023658" y="1412776"/>
            <a:ext cx="365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2"/>
                </a:solidFill>
              </a:rPr>
              <a:t>Cuadro de diálogo de control manual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14" name="8 Título"/>
          <p:cNvSpPr txBox="1">
            <a:spLocks/>
          </p:cNvSpPr>
          <p:nvPr/>
        </p:nvSpPr>
        <p:spPr>
          <a:xfrm>
            <a:off x="467544" y="144016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Software del PC (VII)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67544" y="620688"/>
            <a:ext cx="146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package vista</a:t>
            </a:r>
          </a:p>
        </p:txBody>
      </p:sp>
      <p:pic>
        <p:nvPicPr>
          <p:cNvPr id="16" name="15 Imagen" descr="UMLClasesVis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8746" y="1539667"/>
            <a:ext cx="6633975" cy="4049573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3031368" y="991614"/>
            <a:ext cx="306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El modelo de la interfaz gráfica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14" name="8 Título"/>
          <p:cNvSpPr txBox="1">
            <a:spLocks/>
          </p:cNvSpPr>
          <p:nvPr/>
        </p:nvSpPr>
        <p:spPr>
          <a:xfrm>
            <a:off x="467544" y="144016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Software del PC (VIII)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16 Imagen" descr="UMLDiagramaActividadCompleto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1903" y="573950"/>
            <a:ext cx="4624473" cy="6125316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288032" y="1630541"/>
            <a:ext cx="406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Diagrama de actividades  </a:t>
            </a:r>
            <a:r>
              <a:rPr lang="es-ES" dirty="0" smtClean="0">
                <a:solidFill>
                  <a:schemeClr val="tx2"/>
                </a:solidFill>
              </a:rPr>
              <a:t>completo del programa de gestión del 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Instalación y Puesta en marcha</a:t>
            </a:r>
            <a:endParaRPr lang="es-E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12" name="11 Rectángulo"/>
          <p:cNvSpPr/>
          <p:nvPr/>
        </p:nvSpPr>
        <p:spPr>
          <a:xfrm>
            <a:off x="611560" y="1268760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tx2"/>
                </a:solidFill>
              </a:rPr>
              <a:t>Las operaciones de necesarias para poner en funcionamiento el sistema de control de riego diseñado son:</a:t>
            </a:r>
          </a:p>
          <a:p>
            <a:endParaRPr lang="es-ES" sz="800" dirty="0" smtClean="0">
              <a:solidFill>
                <a:schemeClr val="tx2"/>
              </a:solidFill>
            </a:endParaRPr>
          </a:p>
          <a:p>
            <a:pPr marL="358775" indent="-184150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Instalación de módulos en el PLC y cableado de sensores y actuadores </a:t>
            </a:r>
          </a:p>
          <a:p>
            <a:pPr marL="358775" indent="-184150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Configuracion de los variadores de frecuencia V20 </a:t>
            </a:r>
          </a:p>
          <a:p>
            <a:pPr marL="358775" indent="-184150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Carga del programa en el PLC </a:t>
            </a:r>
          </a:p>
          <a:p>
            <a:pPr marL="358775" indent="-184150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Parametrización de las naves </a:t>
            </a:r>
          </a:p>
          <a:p>
            <a:pPr marL="358775" indent="-184150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Instalación y arranque del programa en el PC</a:t>
            </a:r>
          </a:p>
          <a:p>
            <a:pPr marL="358775" indent="-184150"/>
            <a:endParaRPr lang="es-ES" sz="1600" dirty="0" smtClean="0">
              <a:solidFill>
                <a:schemeClr val="tx2"/>
              </a:solidFill>
            </a:endParaRPr>
          </a:p>
          <a:p>
            <a:r>
              <a:rPr lang="es-ES" sz="1600" dirty="0" smtClean="0">
                <a:solidFill>
                  <a:schemeClr val="tx2"/>
                </a:solidFill>
              </a:rPr>
              <a:t>Se entrega un </a:t>
            </a:r>
            <a:r>
              <a:rPr lang="es-ES" sz="1600" b="1" dirty="0" smtClean="0">
                <a:solidFill>
                  <a:schemeClr val="tx2"/>
                </a:solidFill>
              </a:rPr>
              <a:t>Manual de Instalación </a:t>
            </a:r>
            <a:r>
              <a:rPr lang="es-ES" sz="1600" dirty="0" smtClean="0">
                <a:solidFill>
                  <a:schemeClr val="tx2"/>
                </a:solidFill>
              </a:rPr>
              <a:t>con el detalle de cada una de las operaciones anteriores.</a:t>
            </a:r>
          </a:p>
          <a:p>
            <a:r>
              <a:rPr lang="es-ES" sz="1600" dirty="0" smtClean="0">
                <a:solidFill>
                  <a:schemeClr val="tx2"/>
                </a:solidFill>
              </a:rPr>
              <a:t>Se entrega un </a:t>
            </a:r>
            <a:r>
              <a:rPr lang="es-ES" sz="1600" b="1" dirty="0" smtClean="0">
                <a:solidFill>
                  <a:schemeClr val="tx2"/>
                </a:solidFill>
              </a:rPr>
              <a:t>Manual del Usuario</a:t>
            </a:r>
            <a:r>
              <a:rPr lang="es-ES" sz="1600" dirty="0" smtClean="0">
                <a:solidFill>
                  <a:schemeClr val="tx2"/>
                </a:solidFill>
              </a:rPr>
              <a:t>  de la aplicación Control Riego Vivero Angustia </a:t>
            </a:r>
          </a:p>
          <a:p>
            <a:r>
              <a:rPr lang="es-ES" sz="1600" dirty="0" smtClean="0">
                <a:solidFill>
                  <a:schemeClr val="tx2"/>
                </a:solidFill>
              </a:rPr>
              <a:t>Se entrega la aplicación </a:t>
            </a:r>
            <a:r>
              <a:rPr lang="es-ES" sz="1600" b="1" dirty="0" smtClean="0">
                <a:solidFill>
                  <a:schemeClr val="tx2"/>
                </a:solidFill>
              </a:rPr>
              <a:t>Control Riego Vivero Angustia </a:t>
            </a:r>
            <a:r>
              <a:rPr lang="es-ES" sz="1600" dirty="0" smtClean="0">
                <a:solidFill>
                  <a:schemeClr val="tx2"/>
                </a:solidFill>
              </a:rPr>
              <a:t>para PC con Windows 7</a:t>
            </a:r>
          </a:p>
          <a:p>
            <a:r>
              <a:rPr lang="es-ES" sz="1600" dirty="0" smtClean="0">
                <a:solidFill>
                  <a:schemeClr val="tx2"/>
                </a:solidFill>
              </a:rPr>
              <a:t>Se entrega el </a:t>
            </a:r>
            <a:r>
              <a:rPr lang="es-ES" sz="1600" b="1" dirty="0" smtClean="0">
                <a:solidFill>
                  <a:schemeClr val="tx2"/>
                </a:solidFill>
              </a:rPr>
              <a:t>Programa de Control del PLC</a:t>
            </a:r>
            <a:r>
              <a:rPr lang="es-ES" sz="1600" dirty="0" smtClean="0">
                <a:solidFill>
                  <a:schemeClr val="tx2"/>
                </a:solidFill>
              </a:rPr>
              <a:t> en una tarjeta </a:t>
            </a:r>
            <a:r>
              <a:rPr lang="es-ES" sz="1600" b="1" dirty="0" smtClean="0">
                <a:solidFill>
                  <a:schemeClr val="tx2"/>
                </a:solidFill>
              </a:rPr>
              <a:t>SIMATIC</a:t>
            </a:r>
          </a:p>
        </p:txBody>
      </p:sp>
      <p:pic>
        <p:nvPicPr>
          <p:cNvPr id="14" name="13 Imagen" descr="MemoryCard_SIMAT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758300"/>
            <a:ext cx="846212" cy="1205360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7308304" y="2982436"/>
            <a:ext cx="11657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solidFill>
                  <a:schemeClr val="tx2"/>
                </a:solidFill>
              </a:rPr>
              <a:t>Tarjeta  SIMATIC </a:t>
            </a:r>
            <a:endParaRPr lang="es-E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Conclusiones</a:t>
            </a:r>
            <a:endParaRPr lang="es-E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21" name="20 Rectángulo"/>
          <p:cNvSpPr/>
          <p:nvPr/>
        </p:nvSpPr>
        <p:spPr>
          <a:xfrm>
            <a:off x="323528" y="836713"/>
            <a:ext cx="8640960" cy="252027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4625" indent="-174625" algn="just">
              <a:buFont typeface="Arial" pitchFamily="34" charset="0"/>
              <a:buChar char="•"/>
            </a:pPr>
            <a:r>
              <a:rPr lang="es-ES" sz="1500" dirty="0" smtClean="0">
                <a:solidFill>
                  <a:schemeClr val="tx2"/>
                </a:solidFill>
              </a:rPr>
              <a:t>La </a:t>
            </a:r>
            <a:r>
              <a:rPr lang="es-ES" sz="1500" b="1" dirty="0" smtClean="0">
                <a:solidFill>
                  <a:schemeClr val="tx2"/>
                </a:solidFill>
              </a:rPr>
              <a:t>arquitectura PC + PLC, completamente desacoplada</a:t>
            </a:r>
            <a:r>
              <a:rPr lang="es-ES" sz="1500" dirty="0" smtClean="0">
                <a:solidFill>
                  <a:schemeClr val="tx2"/>
                </a:solidFill>
              </a:rPr>
              <a:t>, es la clave del éxito.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es-ES" sz="1500" dirty="0" smtClean="0">
                <a:solidFill>
                  <a:schemeClr val="tx2"/>
                </a:solidFill>
              </a:rPr>
              <a:t>Se desarrollaron </a:t>
            </a:r>
            <a:r>
              <a:rPr lang="es-ES" sz="1500" b="1" dirty="0" smtClean="0">
                <a:solidFill>
                  <a:schemeClr val="tx2"/>
                </a:solidFill>
              </a:rPr>
              <a:t>dos </a:t>
            </a:r>
            <a:r>
              <a:rPr lang="es-ES" sz="1500" b="1" dirty="0" smtClean="0">
                <a:solidFill>
                  <a:schemeClr val="tx2"/>
                </a:solidFill>
              </a:rPr>
              <a:t>simuladores </a:t>
            </a:r>
            <a:r>
              <a:rPr lang="es-ES" sz="1500" b="1" dirty="0" smtClean="0">
                <a:solidFill>
                  <a:schemeClr val="tx2"/>
                </a:solidFill>
              </a:rPr>
              <a:t>muy valiosos</a:t>
            </a:r>
            <a:endParaRPr lang="es-ES" sz="1500" dirty="0" smtClean="0">
              <a:solidFill>
                <a:schemeClr val="tx2"/>
              </a:solidFill>
            </a:endParaRPr>
          </a:p>
          <a:p>
            <a:pPr marL="174625" indent="-174625" algn="just">
              <a:buFont typeface="Arial" pitchFamily="34" charset="0"/>
              <a:buChar char="•"/>
            </a:pPr>
            <a:r>
              <a:rPr lang="es-ES" sz="1500" dirty="0" smtClean="0">
                <a:solidFill>
                  <a:schemeClr val="tx2"/>
                </a:solidFill>
              </a:rPr>
              <a:t>La </a:t>
            </a:r>
            <a:r>
              <a:rPr lang="es-ES" sz="1500" b="1" dirty="0" smtClean="0">
                <a:solidFill>
                  <a:schemeClr val="tx2"/>
                </a:solidFill>
              </a:rPr>
              <a:t>resolución </a:t>
            </a:r>
            <a:r>
              <a:rPr lang="es-ES" sz="1500" dirty="0" smtClean="0">
                <a:solidFill>
                  <a:schemeClr val="tx2"/>
                </a:solidFill>
              </a:rPr>
              <a:t>en el posicionamiento es de </a:t>
            </a:r>
            <a:r>
              <a:rPr lang="es-ES" sz="1500" b="1" dirty="0" smtClean="0">
                <a:solidFill>
                  <a:schemeClr val="tx2"/>
                </a:solidFill>
              </a:rPr>
              <a:t>4 cm </a:t>
            </a:r>
            <a:r>
              <a:rPr lang="es-ES" sz="1500" dirty="0" smtClean="0">
                <a:solidFill>
                  <a:schemeClr val="tx2"/>
                </a:solidFill>
              </a:rPr>
              <a:t>cuando al principio se plantearon 10 cm.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es-ES" sz="1500" dirty="0" smtClean="0">
                <a:solidFill>
                  <a:schemeClr val="tx2"/>
                </a:solidFill>
              </a:rPr>
              <a:t>El descubrimiento del </a:t>
            </a:r>
            <a:r>
              <a:rPr lang="es-ES" sz="1500" b="1" dirty="0" smtClean="0">
                <a:solidFill>
                  <a:schemeClr val="tx2"/>
                </a:solidFill>
              </a:rPr>
              <a:t>desgaste de la roldana de tracción</a:t>
            </a:r>
            <a:r>
              <a:rPr lang="es-ES" sz="1500" dirty="0" smtClean="0">
                <a:solidFill>
                  <a:schemeClr val="tx2"/>
                </a:solidFill>
              </a:rPr>
              <a:t> se solucionó con el </a:t>
            </a:r>
            <a:r>
              <a:rPr lang="es-ES" sz="1500" b="1" dirty="0" smtClean="0">
                <a:solidFill>
                  <a:schemeClr val="tx2"/>
                </a:solidFill>
              </a:rPr>
              <a:t>calibrado automático</a:t>
            </a:r>
            <a:r>
              <a:rPr lang="es-ES" sz="1500" dirty="0" smtClean="0">
                <a:solidFill>
                  <a:schemeClr val="tx2"/>
                </a:solidFill>
              </a:rPr>
              <a:t>.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es-ES" sz="1500" dirty="0" smtClean="0">
                <a:solidFill>
                  <a:schemeClr val="tx2"/>
                </a:solidFill>
              </a:rPr>
              <a:t>Se usó un </a:t>
            </a:r>
            <a:r>
              <a:rPr lang="es-ES" sz="1500" b="1" dirty="0" smtClean="0">
                <a:solidFill>
                  <a:schemeClr val="tx2"/>
                </a:solidFill>
              </a:rPr>
              <a:t>PLC de Siemens con comunicación TCP/IP</a:t>
            </a:r>
            <a:r>
              <a:rPr lang="es-ES" sz="1500" dirty="0" smtClean="0">
                <a:solidFill>
                  <a:schemeClr val="tx2"/>
                </a:solidFill>
              </a:rPr>
              <a:t> y se creó </a:t>
            </a:r>
            <a:r>
              <a:rPr lang="es-ES" sz="1500" b="1" dirty="0" smtClean="0">
                <a:solidFill>
                  <a:schemeClr val="tx2"/>
                </a:solidFill>
              </a:rPr>
              <a:t>protocolo de aplicación no estándar</a:t>
            </a:r>
            <a:r>
              <a:rPr lang="es-ES" sz="1500" dirty="0" smtClean="0">
                <a:solidFill>
                  <a:schemeClr val="tx2"/>
                </a:solidFill>
              </a:rPr>
              <a:t>. Gran parte del programa del PLC se escribió en </a:t>
            </a:r>
            <a:r>
              <a:rPr lang="es-ES" sz="1500" b="1" dirty="0" smtClean="0">
                <a:solidFill>
                  <a:schemeClr val="tx2"/>
                </a:solidFill>
              </a:rPr>
              <a:t>SCL, un lenguaje estructurado no muy habitual </a:t>
            </a:r>
            <a:r>
              <a:rPr lang="es-ES" sz="1500" dirty="0" smtClean="0">
                <a:solidFill>
                  <a:schemeClr val="tx2"/>
                </a:solidFill>
              </a:rPr>
              <a:t>en el mundo de la automatización con PLCs.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es-ES" sz="1500" dirty="0" smtClean="0">
                <a:solidFill>
                  <a:schemeClr val="tx2"/>
                </a:solidFill>
              </a:rPr>
              <a:t>En la </a:t>
            </a:r>
            <a:r>
              <a:rPr lang="es-ES" sz="1500" b="1" dirty="0" smtClean="0">
                <a:solidFill>
                  <a:schemeClr val="tx2"/>
                </a:solidFill>
              </a:rPr>
              <a:t>aplicación de gestión desde el PC, la separación modelo-vista</a:t>
            </a:r>
            <a:r>
              <a:rPr lang="es-ES" sz="1500" dirty="0" smtClean="0">
                <a:solidFill>
                  <a:schemeClr val="tx2"/>
                </a:solidFill>
              </a:rPr>
              <a:t>, facilitó la construcción de una </a:t>
            </a:r>
            <a:r>
              <a:rPr lang="es-ES" sz="1500" b="1" dirty="0" smtClean="0">
                <a:solidFill>
                  <a:schemeClr val="tx2"/>
                </a:solidFill>
              </a:rPr>
              <a:t>interfaz gráfica </a:t>
            </a:r>
            <a:r>
              <a:rPr lang="es-ES" sz="1500" dirty="0" smtClean="0">
                <a:solidFill>
                  <a:schemeClr val="tx2"/>
                </a:solidFill>
              </a:rPr>
              <a:t>de fácil manejo que </a:t>
            </a:r>
            <a:r>
              <a:rPr lang="es-ES" sz="1500" b="1" dirty="0" smtClean="0">
                <a:solidFill>
                  <a:schemeClr val="tx2"/>
                </a:solidFill>
              </a:rPr>
              <a:t>cumple completamente los requerimientos planteados</a:t>
            </a:r>
            <a:r>
              <a:rPr lang="es-ES" sz="1500" dirty="0" smtClean="0">
                <a:solidFill>
                  <a:schemeClr val="tx2"/>
                </a:solidFill>
              </a:rPr>
              <a:t>.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es-ES" sz="1500" dirty="0" smtClean="0">
                <a:solidFill>
                  <a:schemeClr val="tx2"/>
                </a:solidFill>
              </a:rPr>
              <a:t>Dos años después, a la vista de los resultados obtenidos,  los </a:t>
            </a:r>
            <a:r>
              <a:rPr lang="es-ES" sz="1500" b="1" dirty="0" smtClean="0">
                <a:solidFill>
                  <a:schemeClr val="tx2"/>
                </a:solidFill>
              </a:rPr>
              <a:t>objetivos se han conseguido en su conjunto</a:t>
            </a:r>
            <a:r>
              <a:rPr lang="es-ES" sz="1500" dirty="0" smtClean="0">
                <a:solidFill>
                  <a:schemeClr val="tx2"/>
                </a:solidFill>
              </a:rPr>
              <a:t>. El </a:t>
            </a:r>
            <a:r>
              <a:rPr lang="es-ES" sz="1500" b="1" dirty="0" smtClean="0">
                <a:solidFill>
                  <a:schemeClr val="tx2"/>
                </a:solidFill>
              </a:rPr>
              <a:t>Sistema de Riego está plenamente operativo desde hace varios meses</a:t>
            </a:r>
            <a:r>
              <a:rPr lang="es-ES" sz="1500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es-ES" sz="1500" dirty="0" smtClean="0">
              <a:solidFill>
                <a:schemeClr val="tx2"/>
              </a:solidFill>
            </a:endParaRPr>
          </a:p>
          <a:p>
            <a:pPr algn="just"/>
            <a:endParaRPr lang="es-ES" sz="1500" dirty="0" smtClean="0">
              <a:solidFill>
                <a:schemeClr val="tx2"/>
              </a:solidFill>
            </a:endParaRPr>
          </a:p>
          <a:p>
            <a:pPr algn="just"/>
            <a:endParaRPr lang="es-ES" sz="1500" dirty="0">
              <a:solidFill>
                <a:schemeClr val="tx2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51520" y="4221088"/>
            <a:ext cx="8640960" cy="187220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s-ES" sz="1500" dirty="0" smtClean="0">
                <a:solidFill>
                  <a:schemeClr val="tx2"/>
                </a:solidFill>
              </a:rPr>
              <a:t>Una </a:t>
            </a:r>
            <a:r>
              <a:rPr lang="es-ES" sz="1500" b="1" dirty="0" smtClean="0">
                <a:solidFill>
                  <a:schemeClr val="tx2"/>
                </a:solidFill>
              </a:rPr>
              <a:t>modificación</a:t>
            </a:r>
            <a:r>
              <a:rPr lang="es-ES" sz="1500" dirty="0" smtClean="0">
                <a:solidFill>
                  <a:schemeClr val="tx2"/>
                </a:solidFill>
              </a:rPr>
              <a:t> que ya se va a realizar próximamente es permitir la elección </a:t>
            </a:r>
            <a:r>
              <a:rPr lang="es-ES" sz="1500" b="1" dirty="0" smtClean="0">
                <a:solidFill>
                  <a:schemeClr val="tx2"/>
                </a:solidFill>
              </a:rPr>
              <a:t>de la periodicidad</a:t>
            </a:r>
            <a:r>
              <a:rPr lang="es-ES" sz="1500" dirty="0" smtClean="0">
                <a:solidFill>
                  <a:schemeClr val="tx2"/>
                </a:solidFill>
              </a:rPr>
              <a:t> (en días) </a:t>
            </a:r>
            <a:r>
              <a:rPr lang="es-ES" sz="1500" b="1" dirty="0" smtClean="0">
                <a:solidFill>
                  <a:schemeClr val="tx2"/>
                </a:solidFill>
              </a:rPr>
              <a:t>de la tarea de calibrado</a:t>
            </a:r>
            <a:r>
              <a:rPr lang="es-ES" sz="1500" dirty="0" smtClean="0">
                <a:solidFill>
                  <a:schemeClr val="tx2"/>
                </a:solidFill>
              </a:rPr>
              <a:t>.</a:t>
            </a:r>
          </a:p>
          <a:p>
            <a:pPr marL="174625" lvl="0" indent="-174625">
              <a:buFont typeface="Arial" pitchFamily="34" charset="0"/>
              <a:buChar char="•"/>
            </a:pPr>
            <a:r>
              <a:rPr lang="es-ES" sz="1500" dirty="0" smtClean="0">
                <a:solidFill>
                  <a:schemeClr val="tx2"/>
                </a:solidFill>
              </a:rPr>
              <a:t>Añadir opciones de </a:t>
            </a:r>
            <a:r>
              <a:rPr lang="es-ES" sz="1500" b="1" dirty="0" smtClean="0">
                <a:solidFill>
                  <a:schemeClr val="tx2"/>
                </a:solidFill>
              </a:rPr>
              <a:t>importación/exportación</a:t>
            </a:r>
            <a:r>
              <a:rPr lang="es-ES" sz="1500" dirty="0" smtClean="0">
                <a:solidFill>
                  <a:schemeClr val="tx2"/>
                </a:solidFill>
              </a:rPr>
              <a:t>  de la lista de </a:t>
            </a:r>
            <a:r>
              <a:rPr lang="es-ES" sz="1500" b="1" dirty="0" smtClean="0">
                <a:solidFill>
                  <a:schemeClr val="tx2"/>
                </a:solidFill>
              </a:rPr>
              <a:t>sectores</a:t>
            </a:r>
            <a:r>
              <a:rPr lang="es-ES" sz="1500" dirty="0" smtClean="0">
                <a:solidFill>
                  <a:schemeClr val="tx2"/>
                </a:solidFill>
              </a:rPr>
              <a:t> </a:t>
            </a:r>
            <a:r>
              <a:rPr lang="es-ES" sz="1500" b="1" dirty="0" smtClean="0">
                <a:solidFill>
                  <a:schemeClr val="tx2"/>
                </a:solidFill>
              </a:rPr>
              <a:t>a</a:t>
            </a:r>
            <a:r>
              <a:rPr lang="es-ES" sz="1500" dirty="0" smtClean="0">
                <a:solidFill>
                  <a:schemeClr val="tx2"/>
                </a:solidFill>
              </a:rPr>
              <a:t> </a:t>
            </a:r>
            <a:r>
              <a:rPr lang="es-ES" sz="1500" b="1" dirty="0" smtClean="0">
                <a:solidFill>
                  <a:schemeClr val="tx2"/>
                </a:solidFill>
              </a:rPr>
              <a:t>texto </a:t>
            </a:r>
            <a:r>
              <a:rPr lang="es-ES" sz="1500" b="1" dirty="0" smtClean="0">
                <a:solidFill>
                  <a:schemeClr val="tx2"/>
                </a:solidFill>
              </a:rPr>
              <a:t>plano </a:t>
            </a:r>
            <a:r>
              <a:rPr lang="es-ES" sz="1500" b="1" dirty="0" smtClean="0">
                <a:solidFill>
                  <a:schemeClr val="tx2"/>
                </a:solidFill>
              </a:rPr>
              <a:t>y/o </a:t>
            </a:r>
            <a:r>
              <a:rPr lang="es-ES" sz="1500" b="1" dirty="0" smtClean="0">
                <a:solidFill>
                  <a:schemeClr val="tx2"/>
                </a:solidFill>
              </a:rPr>
              <a:t>XML</a:t>
            </a:r>
            <a:r>
              <a:rPr lang="es-ES" sz="1500" dirty="0" smtClean="0">
                <a:solidFill>
                  <a:schemeClr val="tx2"/>
                </a:solidFill>
              </a:rPr>
              <a:t>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s-ES" sz="1500" dirty="0" smtClean="0">
                <a:solidFill>
                  <a:schemeClr val="tx2"/>
                </a:solidFill>
              </a:rPr>
              <a:t>Se está valorando </a:t>
            </a:r>
            <a:r>
              <a:rPr lang="es-ES" sz="1500" dirty="0" smtClean="0">
                <a:solidFill>
                  <a:schemeClr val="tx2"/>
                </a:solidFill>
              </a:rPr>
              <a:t>la </a:t>
            </a:r>
            <a:r>
              <a:rPr lang="es-ES" sz="1500" dirty="0" smtClean="0">
                <a:solidFill>
                  <a:schemeClr val="tx2"/>
                </a:solidFill>
              </a:rPr>
              <a:t>posibilidad de </a:t>
            </a:r>
            <a:r>
              <a:rPr lang="es-ES" sz="1500" b="1" dirty="0" smtClean="0">
                <a:solidFill>
                  <a:schemeClr val="tx2"/>
                </a:solidFill>
              </a:rPr>
              <a:t>medir la humedad de las plantas </a:t>
            </a:r>
            <a:r>
              <a:rPr lang="es-ES" sz="1500" dirty="0" smtClean="0">
                <a:solidFill>
                  <a:schemeClr val="tx2"/>
                </a:solidFill>
              </a:rPr>
              <a:t>usando </a:t>
            </a:r>
            <a:r>
              <a:rPr lang="es-ES" sz="1500" b="1" dirty="0" smtClean="0">
                <a:solidFill>
                  <a:schemeClr val="tx2"/>
                </a:solidFill>
              </a:rPr>
              <a:t>cámaras térmicas acopladas al carro </a:t>
            </a:r>
            <a:r>
              <a:rPr lang="es-ES" sz="1500" dirty="0" smtClean="0">
                <a:solidFill>
                  <a:schemeClr val="tx2"/>
                </a:solidFill>
              </a:rPr>
              <a:t> o la </a:t>
            </a:r>
            <a:r>
              <a:rPr lang="es-ES" sz="1500" b="1" dirty="0" smtClean="0">
                <a:solidFill>
                  <a:schemeClr val="tx2"/>
                </a:solidFill>
              </a:rPr>
              <a:t>medición de la evaporación por diferencias de peso de las bandejas</a:t>
            </a:r>
            <a:r>
              <a:rPr lang="es-ES" sz="1500" dirty="0" smtClean="0">
                <a:solidFill>
                  <a:schemeClr val="tx2"/>
                </a:solidFill>
              </a:rPr>
              <a:t> lo largo del día.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s-ES" sz="1500" dirty="0" smtClean="0">
                <a:solidFill>
                  <a:schemeClr val="tx2"/>
                </a:solidFill>
              </a:rPr>
              <a:t>E</a:t>
            </a:r>
            <a:r>
              <a:rPr lang="es-ES" sz="1500" b="1" dirty="0" smtClean="0">
                <a:solidFill>
                  <a:schemeClr val="tx2"/>
                </a:solidFill>
              </a:rPr>
              <a:t>l cliente se conecta en remoto al PC del vivero </a:t>
            </a:r>
            <a:r>
              <a:rPr lang="es-ES" sz="1500" dirty="0" smtClean="0">
                <a:solidFill>
                  <a:schemeClr val="tx2"/>
                </a:solidFill>
              </a:rPr>
              <a:t>y se nos hizo la pregunta: </a:t>
            </a:r>
            <a:r>
              <a:rPr lang="es-ES" sz="1500" b="1" dirty="0" smtClean="0">
                <a:solidFill>
                  <a:schemeClr val="tx2"/>
                </a:solidFill>
              </a:rPr>
              <a:t>¿se podría hacer una aplicación para el móvil?</a:t>
            </a:r>
            <a:r>
              <a:rPr lang="es-ES" sz="1500" dirty="0" smtClean="0">
                <a:solidFill>
                  <a:schemeClr val="tx2"/>
                </a:solidFill>
              </a:rPr>
              <a:t> </a:t>
            </a:r>
          </a:p>
          <a:p>
            <a:pPr lvl="0"/>
            <a:endParaRPr lang="es-ES" sz="1500" dirty="0" smtClean="0">
              <a:solidFill>
                <a:schemeClr val="tx2"/>
              </a:solidFill>
            </a:endParaRPr>
          </a:p>
          <a:p>
            <a:endParaRPr lang="es-ES" sz="1500" dirty="0" smtClean="0">
              <a:solidFill>
                <a:schemeClr val="tx2"/>
              </a:solidFill>
            </a:endParaRPr>
          </a:p>
          <a:p>
            <a:pPr lvl="0"/>
            <a:endParaRPr lang="es-ES" sz="1500" dirty="0" smtClean="0">
              <a:solidFill>
                <a:schemeClr val="tx2"/>
              </a:solidFill>
            </a:endParaRPr>
          </a:p>
          <a:p>
            <a:pPr lvl="0"/>
            <a:endParaRPr lang="es-ES" sz="1500" dirty="0" smtClean="0">
              <a:solidFill>
                <a:schemeClr val="tx2"/>
              </a:solidFill>
            </a:endParaRPr>
          </a:p>
          <a:p>
            <a:pPr lvl="0"/>
            <a:endParaRPr lang="es-ES" sz="1500" dirty="0" smtClean="0">
              <a:solidFill>
                <a:schemeClr val="tx2"/>
              </a:solidFill>
            </a:endParaRPr>
          </a:p>
          <a:p>
            <a:pPr lvl="0"/>
            <a:endParaRPr lang="es-ES" sz="1500" dirty="0">
              <a:solidFill>
                <a:schemeClr val="tx2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131840" y="3574757"/>
            <a:ext cx="2865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Líneas Futuras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91" name="8 Título"/>
          <p:cNvSpPr txBox="1">
            <a:spLocks/>
          </p:cNvSpPr>
          <p:nvPr/>
        </p:nvSpPr>
        <p:spPr>
          <a:xfrm>
            <a:off x="395536" y="112474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 smtClean="0">
                <a:solidFill>
                  <a:schemeClr val="tx2"/>
                </a:solidFill>
                <a:ea typeface="+mj-ea"/>
                <a:cs typeface="+mj-cs"/>
              </a:rPr>
              <a:t>El vivero “A Angustia” se encuentra ubicado en Betanzos (A Coruña) y su actividad principal es el cultivo de plantas hortofrutícolas. Las instalaciones del vivero son </a:t>
            </a:r>
            <a:r>
              <a:rPr lang="es-ES" sz="1600" b="1" dirty="0" smtClean="0">
                <a:solidFill>
                  <a:schemeClr val="tx2"/>
                </a:solidFill>
                <a:ea typeface="+mj-ea"/>
                <a:cs typeface="+mj-cs"/>
              </a:rPr>
              <a:t>5 naves de 10 x 125 metros</a:t>
            </a:r>
            <a:r>
              <a:rPr lang="es-ES" sz="1600" dirty="0" smtClean="0">
                <a:solidFill>
                  <a:schemeClr val="tx2"/>
                </a:solidFill>
                <a:ea typeface="+mj-ea"/>
                <a:cs typeface="+mj-cs"/>
              </a:rPr>
              <a:t>.</a:t>
            </a:r>
            <a:endParaRPr lang="es-ES" sz="16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endParaRPr lang="es-ES" sz="16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6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6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6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2" name="8 Título"/>
          <p:cNvSpPr txBox="1">
            <a:spLocks/>
          </p:cNvSpPr>
          <p:nvPr/>
        </p:nvSpPr>
        <p:spPr>
          <a:xfrm>
            <a:off x="395536" y="227687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algn="just">
              <a:spcBef>
                <a:spcPct val="0"/>
              </a:spcBef>
            </a:pPr>
            <a:r>
              <a:rPr lang="es-ES" sz="1600" dirty="0" smtClean="0">
                <a:solidFill>
                  <a:schemeClr val="tx2"/>
                </a:solidFill>
                <a:ea typeface="+mj-ea"/>
                <a:cs typeface="+mj-cs"/>
              </a:rPr>
              <a:t>Mediante un </a:t>
            </a:r>
            <a:r>
              <a:rPr lang="es-ES" sz="1600" b="1" dirty="0" smtClean="0">
                <a:solidFill>
                  <a:schemeClr val="tx2"/>
                </a:solidFill>
                <a:ea typeface="+mj-ea"/>
                <a:cs typeface="+mj-cs"/>
              </a:rPr>
              <a:t>panel eléctrico</a:t>
            </a:r>
            <a:r>
              <a:rPr lang="es-ES" sz="1600" dirty="0" smtClean="0">
                <a:solidFill>
                  <a:schemeClr val="tx2"/>
                </a:solidFill>
                <a:ea typeface="+mj-ea"/>
                <a:cs typeface="+mj-cs"/>
              </a:rPr>
              <a:t> de 5 x (1 conmutador + 4 interruptores) se </a:t>
            </a:r>
            <a:r>
              <a:rPr lang="es-ES" sz="1600" b="1" dirty="0" smtClean="0">
                <a:solidFill>
                  <a:schemeClr val="tx2"/>
                </a:solidFill>
                <a:ea typeface="+mj-ea"/>
                <a:cs typeface="+mj-cs"/>
              </a:rPr>
              <a:t>realizaba el regado </a:t>
            </a:r>
            <a:r>
              <a:rPr lang="es-ES" sz="1600" dirty="0" smtClean="0">
                <a:solidFill>
                  <a:schemeClr val="tx2"/>
                </a:solidFill>
                <a:ea typeface="+mj-ea"/>
                <a:cs typeface="+mj-cs"/>
              </a:rPr>
              <a:t>de cada una de las </a:t>
            </a:r>
            <a:r>
              <a:rPr lang="es-ES" sz="1600" dirty="0" smtClean="0">
                <a:solidFill>
                  <a:schemeClr val="tx2"/>
                </a:solidFill>
                <a:ea typeface="+mj-ea"/>
                <a:cs typeface="+mj-cs"/>
              </a:rPr>
              <a:t>naves </a:t>
            </a:r>
            <a:r>
              <a:rPr lang="es-ES" sz="1600" b="1" dirty="0" smtClean="0">
                <a:solidFill>
                  <a:schemeClr val="tx2"/>
                </a:solidFill>
                <a:ea typeface="+mj-ea"/>
                <a:cs typeface="+mj-cs"/>
              </a:rPr>
              <a:t>moviendo</a:t>
            </a:r>
            <a:r>
              <a:rPr lang="es-ES" sz="160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s-ES" sz="1600" b="1" dirty="0" smtClean="0">
                <a:solidFill>
                  <a:schemeClr val="tx2"/>
                </a:solidFill>
                <a:ea typeface="+mj-ea"/>
                <a:cs typeface="+mj-cs"/>
              </a:rPr>
              <a:t>un</a:t>
            </a:r>
            <a:r>
              <a:rPr lang="es-ES" sz="160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s-ES" sz="1600" b="1" dirty="0" smtClean="0">
                <a:solidFill>
                  <a:schemeClr val="tx2"/>
                </a:solidFill>
                <a:ea typeface="+mj-ea"/>
                <a:cs typeface="+mj-cs"/>
              </a:rPr>
              <a:t>carro</a:t>
            </a:r>
            <a:r>
              <a:rPr lang="es-ES" sz="1600" dirty="0" smtClean="0">
                <a:solidFill>
                  <a:schemeClr val="tx2"/>
                </a:solidFill>
                <a:ea typeface="+mj-ea"/>
                <a:cs typeface="+mj-cs"/>
              </a:rPr>
              <a:t> que porta una barra de aspersores.</a:t>
            </a:r>
            <a:endParaRPr lang="es-ES" sz="16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6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6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6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2" name="11 Imagen" descr="PanelControlOrig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3266" y="3068960"/>
            <a:ext cx="5495038" cy="2016224"/>
          </a:xfrm>
          <a:prstGeom prst="rect">
            <a:avLst/>
          </a:prstGeom>
        </p:spPr>
      </p:pic>
      <p:sp>
        <p:nvSpPr>
          <p:cNvPr id="14" name="8 Título"/>
          <p:cNvSpPr txBox="1">
            <a:spLocks/>
          </p:cNvSpPr>
          <p:nvPr/>
        </p:nvSpPr>
        <p:spPr>
          <a:xfrm>
            <a:off x="395536" y="522920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/>
          <a:p>
            <a:pPr algn="just">
              <a:spcBef>
                <a:spcPct val="0"/>
              </a:spcBef>
            </a:pPr>
            <a:r>
              <a:rPr lang="es-ES" sz="1600" dirty="0" smtClean="0">
                <a:solidFill>
                  <a:schemeClr val="tx2"/>
                </a:solidFill>
              </a:rPr>
              <a:t>Cuando las instalaciones están a plena producción de planta, el operario </a:t>
            </a:r>
            <a:r>
              <a:rPr lang="es-ES" sz="1600" b="1" dirty="0" smtClean="0">
                <a:solidFill>
                  <a:schemeClr val="tx2"/>
                </a:solidFill>
              </a:rPr>
              <a:t>necesita 3 horas para regar las 5 naves</a:t>
            </a:r>
            <a:r>
              <a:rPr lang="es-ES" sz="1600" dirty="0" smtClean="0">
                <a:solidFill>
                  <a:schemeClr val="tx2"/>
                </a:solidFill>
              </a:rPr>
              <a:t>. En épocas de alta temperatura y baja humedad </a:t>
            </a:r>
            <a:r>
              <a:rPr lang="es-ES" sz="1600" dirty="0" smtClean="0">
                <a:solidFill>
                  <a:schemeClr val="tx2"/>
                </a:solidFill>
              </a:rPr>
              <a:t>estas </a:t>
            </a:r>
            <a:r>
              <a:rPr lang="es-ES" sz="1600" b="1" dirty="0" smtClean="0">
                <a:solidFill>
                  <a:schemeClr val="tx2"/>
                </a:solidFill>
              </a:rPr>
              <a:t>sesiones de riego</a:t>
            </a:r>
            <a:r>
              <a:rPr lang="es-ES" sz="1600" dirty="0" smtClean="0">
                <a:solidFill>
                  <a:schemeClr val="tx2"/>
                </a:solidFill>
              </a:rPr>
              <a:t> se realizan </a:t>
            </a:r>
            <a:r>
              <a:rPr lang="es-ES" sz="1600" b="1" dirty="0" smtClean="0">
                <a:solidFill>
                  <a:schemeClr val="tx2"/>
                </a:solidFill>
              </a:rPr>
              <a:t>hasta 3 veces al día</a:t>
            </a:r>
            <a:r>
              <a:rPr lang="es-ES" sz="1600" dirty="0" smtClean="0">
                <a:solidFill>
                  <a:schemeClr val="tx2"/>
                </a:solidFill>
              </a:rPr>
              <a:t>. </a:t>
            </a:r>
            <a:endParaRPr lang="es-ES" sz="16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6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6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5" name="8 Título"/>
          <p:cNvSpPr txBox="1">
            <a:spLocks/>
          </p:cNvSpPr>
          <p:nvPr/>
        </p:nvSpPr>
        <p:spPr>
          <a:xfrm>
            <a:off x="457200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Introducción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8 Título"/>
          <p:cNvSpPr txBox="1">
            <a:spLocks/>
          </p:cNvSpPr>
          <p:nvPr/>
        </p:nvSpPr>
        <p:spPr>
          <a:xfrm>
            <a:off x="395536" y="170080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 smtClean="0">
                <a:solidFill>
                  <a:schemeClr val="tx2"/>
                </a:solidFill>
                <a:ea typeface="+mj-ea"/>
                <a:cs typeface="+mj-cs"/>
              </a:rPr>
              <a:t>Cada nave es una </a:t>
            </a:r>
            <a:r>
              <a:rPr lang="es-ES" sz="1600" b="1" dirty="0" smtClean="0">
                <a:solidFill>
                  <a:schemeClr val="tx2"/>
                </a:solidFill>
                <a:ea typeface="+mj-ea"/>
                <a:cs typeface="+mj-cs"/>
              </a:rPr>
              <a:t>secuencia </a:t>
            </a:r>
            <a:r>
              <a:rPr lang="es-ES" sz="1600" b="1" dirty="0" smtClean="0">
                <a:solidFill>
                  <a:schemeClr val="tx2"/>
                </a:solidFill>
                <a:ea typeface="+mj-ea"/>
                <a:cs typeface="+mj-cs"/>
              </a:rPr>
              <a:t>de </a:t>
            </a:r>
            <a:r>
              <a:rPr lang="es-ES" sz="1600" b="1" dirty="0" smtClean="0">
                <a:solidFill>
                  <a:schemeClr val="tx2"/>
                </a:solidFill>
                <a:ea typeface="+mj-ea"/>
                <a:cs typeface="+mj-cs"/>
              </a:rPr>
              <a:t>cultivos</a:t>
            </a:r>
            <a:r>
              <a:rPr lang="es-ES" sz="1600" dirty="0" smtClean="0">
                <a:solidFill>
                  <a:schemeClr val="tx2"/>
                </a:solidFill>
                <a:ea typeface="+mj-ea"/>
                <a:cs typeface="+mj-cs"/>
              </a:rPr>
              <a:t> de diferentes </a:t>
            </a:r>
            <a:r>
              <a:rPr lang="es-ES" sz="1600" b="1" dirty="0" smtClean="0">
                <a:solidFill>
                  <a:schemeClr val="tx2"/>
                </a:solidFill>
                <a:ea typeface="+mj-ea"/>
                <a:cs typeface="+mj-cs"/>
              </a:rPr>
              <a:t>tamaños</a:t>
            </a:r>
            <a:r>
              <a:rPr lang="es-ES" sz="1600" dirty="0" smtClean="0">
                <a:solidFill>
                  <a:schemeClr val="tx2"/>
                </a:solidFill>
                <a:ea typeface="+mj-ea"/>
                <a:cs typeface="+mj-cs"/>
              </a:rPr>
              <a:t> que requieren </a:t>
            </a:r>
            <a:r>
              <a:rPr lang="es-ES" sz="1600" b="1" dirty="0" smtClean="0">
                <a:solidFill>
                  <a:schemeClr val="tx2"/>
                </a:solidFill>
                <a:ea typeface="+mj-ea"/>
                <a:cs typeface="+mj-cs"/>
              </a:rPr>
              <a:t>tareas de riego </a:t>
            </a:r>
            <a:r>
              <a:rPr lang="es-ES" sz="1600" dirty="0" smtClean="0">
                <a:solidFill>
                  <a:schemeClr val="tx2"/>
                </a:solidFill>
                <a:ea typeface="+mj-ea"/>
                <a:cs typeface="+mj-cs"/>
              </a:rPr>
              <a:t>con </a:t>
            </a:r>
            <a:r>
              <a:rPr lang="es-ES" sz="1600" b="1" dirty="0" smtClean="0">
                <a:solidFill>
                  <a:schemeClr val="tx2"/>
                </a:solidFill>
                <a:ea typeface="+mj-ea"/>
                <a:cs typeface="+mj-cs"/>
              </a:rPr>
              <a:t>características</a:t>
            </a:r>
            <a:r>
              <a:rPr lang="es-ES" sz="1600" dirty="0" smtClean="0">
                <a:solidFill>
                  <a:schemeClr val="tx2"/>
                </a:solidFill>
                <a:ea typeface="+mj-ea"/>
                <a:cs typeface="+mj-cs"/>
              </a:rPr>
              <a:t> específicas: tipo de </a:t>
            </a:r>
            <a:r>
              <a:rPr lang="es-ES" sz="1600" b="1" dirty="0" smtClean="0">
                <a:solidFill>
                  <a:schemeClr val="tx2"/>
                </a:solidFill>
                <a:ea typeface="+mj-ea"/>
                <a:cs typeface="+mj-cs"/>
              </a:rPr>
              <a:t>abono</a:t>
            </a:r>
            <a:r>
              <a:rPr lang="es-ES" sz="1600" dirty="0" smtClean="0">
                <a:solidFill>
                  <a:schemeClr val="tx2"/>
                </a:solidFill>
                <a:ea typeface="+mj-ea"/>
                <a:cs typeface="+mj-cs"/>
              </a:rPr>
              <a:t>, </a:t>
            </a:r>
            <a:r>
              <a:rPr lang="es-ES" sz="1600" b="1" dirty="0" smtClean="0">
                <a:solidFill>
                  <a:schemeClr val="tx2"/>
                </a:solidFill>
                <a:ea typeface="+mj-ea"/>
                <a:cs typeface="+mj-cs"/>
              </a:rPr>
              <a:t>velocidad</a:t>
            </a:r>
            <a:r>
              <a:rPr lang="es-ES" sz="1600" dirty="0" smtClean="0">
                <a:solidFill>
                  <a:schemeClr val="tx2"/>
                </a:solidFill>
                <a:ea typeface="+mj-ea"/>
                <a:cs typeface="+mj-cs"/>
              </a:rPr>
              <a:t> de regado, </a:t>
            </a:r>
            <a:r>
              <a:rPr lang="es-ES" sz="1600" b="1" dirty="0" smtClean="0">
                <a:solidFill>
                  <a:schemeClr val="tx2"/>
                </a:solidFill>
                <a:ea typeface="+mj-ea"/>
                <a:cs typeface="+mj-cs"/>
              </a:rPr>
              <a:t>sesiones</a:t>
            </a:r>
            <a:r>
              <a:rPr lang="es-ES" sz="1600" dirty="0" smtClean="0">
                <a:solidFill>
                  <a:schemeClr val="tx2"/>
                </a:solidFill>
                <a:ea typeface="+mj-ea"/>
                <a:cs typeface="+mj-cs"/>
              </a:rPr>
              <a:t> diarias, </a:t>
            </a:r>
            <a:r>
              <a:rPr lang="es-ES" sz="1600" b="1" dirty="0" smtClean="0">
                <a:solidFill>
                  <a:schemeClr val="tx2"/>
                </a:solidFill>
                <a:ea typeface="+mj-ea"/>
                <a:cs typeface="+mj-cs"/>
              </a:rPr>
              <a:t>pasadas</a:t>
            </a:r>
            <a:r>
              <a:rPr lang="es-ES" sz="1600" dirty="0" smtClean="0">
                <a:solidFill>
                  <a:schemeClr val="tx2"/>
                </a:solidFill>
                <a:ea typeface="+mj-ea"/>
                <a:cs typeface="+mj-cs"/>
              </a:rPr>
              <a:t>, …</a:t>
            </a:r>
            <a:endParaRPr lang="es-ES" sz="16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endParaRPr lang="es-ES" sz="16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6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6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6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Objetivos</a:t>
            </a:r>
            <a:endParaRPr lang="es-E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7" name="8 Título"/>
          <p:cNvSpPr txBox="1">
            <a:spLocks/>
          </p:cNvSpPr>
          <p:nvPr/>
        </p:nvSpPr>
        <p:spPr>
          <a:xfrm>
            <a:off x="1000347" y="1700808"/>
            <a:ext cx="6696744" cy="15121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1500" b="1" dirty="0" smtClean="0">
                <a:solidFill>
                  <a:schemeClr val="tx2"/>
                </a:solidFill>
              </a:rPr>
              <a:t>Gestionar </a:t>
            </a:r>
            <a:r>
              <a:rPr lang="es-ES" sz="1500" b="1" dirty="0" smtClean="0">
                <a:solidFill>
                  <a:schemeClr val="tx2"/>
                </a:solidFill>
              </a:rPr>
              <a:t> </a:t>
            </a:r>
            <a:r>
              <a:rPr lang="es-ES" sz="1500" dirty="0" smtClean="0">
                <a:solidFill>
                  <a:schemeClr val="tx2"/>
                </a:solidFill>
              </a:rPr>
              <a:t>las</a:t>
            </a:r>
            <a:endParaRPr lang="es-ES" sz="1500" dirty="0" smtClean="0">
              <a:solidFill>
                <a:schemeClr val="tx2"/>
              </a:solidFill>
            </a:endParaRPr>
          </a:p>
          <a:p>
            <a:pPr marL="174625" lvl="0" indent="-87313">
              <a:spcBef>
                <a:spcPct val="0"/>
              </a:spcBef>
              <a:buFont typeface="Arial" pitchFamily="34" charset="0"/>
              <a:buChar char="•"/>
            </a:pPr>
            <a:r>
              <a:rPr lang="es-ES" sz="1500" dirty="0" smtClean="0">
                <a:solidFill>
                  <a:schemeClr val="tx2"/>
                </a:solidFill>
              </a:rPr>
              <a:t>Altas</a:t>
            </a:r>
          </a:p>
          <a:p>
            <a:pPr marL="174625" lvl="0" indent="-87313">
              <a:spcBef>
                <a:spcPct val="0"/>
              </a:spcBef>
              <a:buFont typeface="Arial" pitchFamily="34" charset="0"/>
              <a:buChar char="•"/>
            </a:pPr>
            <a:r>
              <a:rPr lang="es-ES" sz="1500" dirty="0" smtClean="0">
                <a:solidFill>
                  <a:schemeClr val="tx2"/>
                </a:solidFill>
              </a:rPr>
              <a:t>Modificaciones </a:t>
            </a:r>
          </a:p>
          <a:p>
            <a:pPr marL="174625" lvl="0" indent="-87313">
              <a:spcBef>
                <a:spcPct val="0"/>
              </a:spcBef>
              <a:buFont typeface="Arial" pitchFamily="34" charset="0"/>
              <a:buChar char="•"/>
            </a:pPr>
            <a:r>
              <a:rPr lang="es-ES" sz="1500" dirty="0" smtClean="0">
                <a:solidFill>
                  <a:schemeClr val="tx2"/>
                </a:solidFill>
              </a:rPr>
              <a:t>Bajas</a:t>
            </a:r>
          </a:p>
          <a:p>
            <a:pPr lvl="0">
              <a:spcBef>
                <a:spcPct val="0"/>
              </a:spcBef>
            </a:pPr>
            <a:r>
              <a:rPr lang="es-ES" sz="1500" b="1" dirty="0" smtClean="0">
                <a:solidFill>
                  <a:schemeClr val="tx2"/>
                </a:solidFill>
              </a:rPr>
              <a:t>de </a:t>
            </a:r>
            <a:r>
              <a:rPr lang="es-ES" sz="1500" b="1" dirty="0" smtClean="0">
                <a:solidFill>
                  <a:schemeClr val="tx2"/>
                </a:solidFill>
              </a:rPr>
              <a:t>Sectores de </a:t>
            </a:r>
            <a:r>
              <a:rPr lang="es-ES" sz="1500" b="1" dirty="0" smtClean="0">
                <a:solidFill>
                  <a:schemeClr val="tx2"/>
                </a:solidFill>
              </a:rPr>
              <a:t>Riego  y ejecutar</a:t>
            </a:r>
            <a:r>
              <a:rPr lang="es-ES" sz="1500" dirty="0" smtClean="0">
                <a:solidFill>
                  <a:schemeClr val="tx2"/>
                </a:solidFill>
              </a:rPr>
              <a:t>, con </a:t>
            </a:r>
            <a:r>
              <a:rPr lang="es-ES" sz="1500" b="1" dirty="0" smtClean="0">
                <a:solidFill>
                  <a:schemeClr val="tx2"/>
                </a:solidFill>
              </a:rPr>
              <a:t>características</a:t>
            </a:r>
            <a:r>
              <a:rPr lang="es-ES" sz="1500" dirty="0" smtClean="0">
                <a:solidFill>
                  <a:schemeClr val="tx2"/>
                </a:solidFill>
              </a:rPr>
              <a:t> específicas y en los  </a:t>
            </a:r>
            <a:r>
              <a:rPr lang="es-ES" sz="1500" b="1" dirty="0" smtClean="0">
                <a:solidFill>
                  <a:schemeClr val="tx2"/>
                </a:solidFill>
              </a:rPr>
              <a:t>instantes</a:t>
            </a:r>
            <a:r>
              <a:rPr lang="es-ES" sz="1500" dirty="0" smtClean="0">
                <a:solidFill>
                  <a:schemeClr val="tx2"/>
                </a:solidFill>
              </a:rPr>
              <a:t> programados, las </a:t>
            </a:r>
            <a:r>
              <a:rPr lang="es-ES" sz="1500" b="1" dirty="0" smtClean="0">
                <a:solidFill>
                  <a:schemeClr val="tx2"/>
                </a:solidFill>
              </a:rPr>
              <a:t>tareas de riego</a:t>
            </a:r>
            <a:r>
              <a:rPr lang="es-ES" sz="1500" dirty="0" smtClean="0">
                <a:solidFill>
                  <a:schemeClr val="tx2"/>
                </a:solidFill>
              </a:rPr>
              <a:t>.</a:t>
            </a:r>
            <a:endParaRPr lang="es-ES" sz="1500" dirty="0" smtClean="0">
              <a:solidFill>
                <a:schemeClr val="tx2"/>
              </a:solidFill>
            </a:endParaRPr>
          </a:p>
          <a:p>
            <a:pPr lvl="0">
              <a:spcBef>
                <a:spcPct val="0"/>
              </a:spcBef>
            </a:pPr>
            <a:endParaRPr lang="es-ES" sz="1500" dirty="0" smtClean="0">
              <a:solidFill>
                <a:schemeClr val="tx2"/>
              </a:solidFill>
            </a:endParaRPr>
          </a:p>
          <a:p>
            <a:endParaRPr lang="es-ES" sz="1500" dirty="0" smtClean="0">
              <a:solidFill>
                <a:schemeClr val="tx2"/>
              </a:solidFill>
            </a:endParaRPr>
          </a:p>
          <a:p>
            <a:endParaRPr lang="es-ES" sz="1500" dirty="0" smtClean="0">
              <a:solidFill>
                <a:schemeClr val="tx2"/>
              </a:solidFill>
            </a:endParaRPr>
          </a:p>
          <a:p>
            <a:pPr lvl="0">
              <a:spcBef>
                <a:spcPct val="0"/>
              </a:spcBef>
            </a:pPr>
            <a:endParaRPr lang="es-ES" sz="15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5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5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5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8 Título"/>
          <p:cNvSpPr txBox="1">
            <a:spLocks/>
          </p:cNvSpPr>
          <p:nvPr/>
        </p:nvSpPr>
        <p:spPr>
          <a:xfrm>
            <a:off x="1000347" y="3861048"/>
            <a:ext cx="6768752" cy="21602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s-ES" sz="1500" dirty="0" smtClean="0">
                <a:solidFill>
                  <a:schemeClr val="tx2"/>
                </a:solidFill>
              </a:rPr>
              <a:t>q</a:t>
            </a:r>
            <a:r>
              <a:rPr lang="es-ES" sz="1500" dirty="0" smtClean="0">
                <a:solidFill>
                  <a:schemeClr val="tx2"/>
                </a:solidFill>
              </a:rPr>
              <a:t>ue también permita </a:t>
            </a:r>
            <a:r>
              <a:rPr lang="es-ES" sz="1500" b="1" dirty="0" smtClean="0">
                <a:solidFill>
                  <a:schemeClr val="tx2"/>
                </a:solidFill>
              </a:rPr>
              <a:t>ejecutar tareas </a:t>
            </a:r>
            <a:r>
              <a:rPr lang="es-ES" sz="1500" b="1" dirty="0" smtClean="0">
                <a:solidFill>
                  <a:schemeClr val="tx2"/>
                </a:solidFill>
              </a:rPr>
              <a:t>de forma manual</a:t>
            </a:r>
            <a:r>
              <a:rPr lang="es-ES" sz="1500" dirty="0" smtClean="0">
                <a:solidFill>
                  <a:schemeClr val="tx2"/>
                </a:solidFill>
              </a:rPr>
              <a:t>:</a:t>
            </a:r>
          </a:p>
          <a:p>
            <a:pPr marL="174625" indent="-87313">
              <a:buFont typeface="Arial" pitchFamily="34" charset="0"/>
              <a:buChar char="•"/>
            </a:pPr>
            <a:r>
              <a:rPr lang="es-ES" sz="1500" dirty="0" smtClean="0">
                <a:solidFill>
                  <a:schemeClr val="tx2"/>
                </a:solidFill>
              </a:rPr>
              <a:t> Llevar el </a:t>
            </a:r>
            <a:r>
              <a:rPr lang="es-ES" sz="1500" b="1" dirty="0" smtClean="0">
                <a:solidFill>
                  <a:schemeClr val="tx2"/>
                </a:solidFill>
              </a:rPr>
              <a:t>carro al final </a:t>
            </a:r>
            <a:r>
              <a:rPr lang="es-ES" sz="1500" dirty="0" smtClean="0">
                <a:solidFill>
                  <a:schemeClr val="tx2"/>
                </a:solidFill>
              </a:rPr>
              <a:t>de la nave </a:t>
            </a:r>
          </a:p>
          <a:p>
            <a:pPr marL="174625" indent="-87313">
              <a:buFont typeface="Arial" pitchFamily="34" charset="0"/>
              <a:buChar char="•"/>
              <a:tabLst>
                <a:tab pos="174625" algn="l"/>
              </a:tabLst>
            </a:pPr>
            <a:r>
              <a:rPr lang="es-ES" sz="1500" dirty="0" smtClean="0">
                <a:solidFill>
                  <a:schemeClr val="tx2"/>
                </a:solidFill>
              </a:rPr>
              <a:t> Llevar el </a:t>
            </a:r>
            <a:r>
              <a:rPr lang="es-ES" sz="1500" b="1" dirty="0" smtClean="0">
                <a:solidFill>
                  <a:schemeClr val="tx2"/>
                </a:solidFill>
              </a:rPr>
              <a:t>carro al inicio </a:t>
            </a:r>
            <a:r>
              <a:rPr lang="es-ES" sz="1500" dirty="0" smtClean="0">
                <a:solidFill>
                  <a:schemeClr val="tx2"/>
                </a:solidFill>
              </a:rPr>
              <a:t>de la nave </a:t>
            </a:r>
          </a:p>
          <a:p>
            <a:pPr marL="174625" indent="-87313">
              <a:buFont typeface="Arial" pitchFamily="34" charset="0"/>
              <a:buChar char="•"/>
              <a:tabLst>
                <a:tab pos="174625" algn="l"/>
              </a:tabLst>
            </a:pPr>
            <a:r>
              <a:rPr lang="es-ES" sz="1500" dirty="0" smtClean="0">
                <a:solidFill>
                  <a:schemeClr val="tx2"/>
                </a:solidFill>
              </a:rPr>
              <a:t> Llevar el </a:t>
            </a:r>
            <a:r>
              <a:rPr lang="es-ES" sz="1500" b="1" dirty="0" smtClean="0">
                <a:solidFill>
                  <a:schemeClr val="tx2"/>
                </a:solidFill>
              </a:rPr>
              <a:t>carro</a:t>
            </a:r>
            <a:r>
              <a:rPr lang="es-ES" sz="1500" dirty="0" smtClean="0">
                <a:solidFill>
                  <a:schemeClr val="tx2"/>
                </a:solidFill>
              </a:rPr>
              <a:t> a una </a:t>
            </a:r>
            <a:r>
              <a:rPr lang="es-ES" sz="1500" b="1" dirty="0" smtClean="0">
                <a:solidFill>
                  <a:schemeClr val="tx2"/>
                </a:solidFill>
              </a:rPr>
              <a:t>posición</a:t>
            </a:r>
            <a:r>
              <a:rPr lang="es-ES" sz="1500" dirty="0" smtClean="0">
                <a:solidFill>
                  <a:schemeClr val="tx2"/>
                </a:solidFill>
              </a:rPr>
              <a:t> determinada de la nave</a:t>
            </a:r>
          </a:p>
          <a:p>
            <a:pPr marL="174625" indent="-87313">
              <a:buFont typeface="Arial" pitchFamily="34" charset="0"/>
              <a:buChar char="•"/>
            </a:pPr>
            <a:r>
              <a:rPr lang="es-ES" sz="1500" dirty="0" smtClean="0">
                <a:solidFill>
                  <a:schemeClr val="tx2"/>
                </a:solidFill>
              </a:rPr>
              <a:t> </a:t>
            </a:r>
            <a:r>
              <a:rPr lang="es-ES" sz="1500" b="1" dirty="0" smtClean="0">
                <a:solidFill>
                  <a:schemeClr val="tx2"/>
                </a:solidFill>
              </a:rPr>
              <a:t>Regar</a:t>
            </a:r>
            <a:r>
              <a:rPr lang="es-ES" sz="1500" dirty="0" smtClean="0">
                <a:solidFill>
                  <a:schemeClr val="tx2"/>
                </a:solidFill>
              </a:rPr>
              <a:t> una zona un cierto número de pasadas, a una determinada velocidad, con un abono seleccionado en “Ida” o en “Ida y Vuelta” </a:t>
            </a:r>
          </a:p>
          <a:p>
            <a:pPr marL="174625" indent="-87313">
              <a:buFont typeface="Arial" pitchFamily="34" charset="0"/>
              <a:buChar char="•"/>
              <a:tabLst>
                <a:tab pos="174625" algn="l"/>
              </a:tabLst>
            </a:pPr>
            <a:r>
              <a:rPr lang="es-ES" sz="1500" dirty="0" smtClean="0">
                <a:solidFill>
                  <a:schemeClr val="tx2"/>
                </a:solidFill>
              </a:rPr>
              <a:t> </a:t>
            </a:r>
            <a:r>
              <a:rPr lang="es-ES" sz="1500" b="1" dirty="0" smtClean="0">
                <a:solidFill>
                  <a:schemeClr val="tx2"/>
                </a:solidFill>
              </a:rPr>
              <a:t>Detener</a:t>
            </a:r>
            <a:r>
              <a:rPr lang="es-ES" sz="1500" dirty="0" smtClean="0">
                <a:solidFill>
                  <a:schemeClr val="tx2"/>
                </a:solidFill>
              </a:rPr>
              <a:t> el carro si está en movimiento</a:t>
            </a:r>
          </a:p>
          <a:p>
            <a:endParaRPr lang="es-ES" sz="1500" dirty="0" smtClean="0">
              <a:solidFill>
                <a:schemeClr val="tx2"/>
              </a:solidFill>
            </a:endParaRPr>
          </a:p>
          <a:p>
            <a:pPr lvl="0" algn="just">
              <a:spcBef>
                <a:spcPct val="0"/>
              </a:spcBef>
            </a:pPr>
            <a:endParaRPr lang="es-ES" sz="1500" dirty="0" smtClean="0">
              <a:solidFill>
                <a:schemeClr val="tx2"/>
              </a:solidFill>
            </a:endParaRPr>
          </a:p>
          <a:p>
            <a:endParaRPr lang="es-ES" sz="1500" dirty="0" smtClean="0">
              <a:solidFill>
                <a:schemeClr val="tx2"/>
              </a:solidFill>
            </a:endParaRPr>
          </a:p>
          <a:p>
            <a:pPr lvl="0" algn="just">
              <a:spcBef>
                <a:spcPct val="0"/>
              </a:spcBef>
            </a:pPr>
            <a:endParaRPr lang="es-ES" sz="15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5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5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5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67544" y="1196752"/>
            <a:ext cx="815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Implementación y </a:t>
            </a:r>
            <a:r>
              <a:rPr lang="es-ES" dirty="0" smtClean="0">
                <a:solidFill>
                  <a:schemeClr val="tx2"/>
                </a:solidFill>
              </a:rPr>
              <a:t>puesta </a:t>
            </a:r>
            <a:r>
              <a:rPr lang="es-ES" dirty="0" smtClean="0">
                <a:solidFill>
                  <a:schemeClr val="tx2"/>
                </a:solidFill>
              </a:rPr>
              <a:t>en marcha de un Control de Riego Automático que permita:</a:t>
            </a:r>
            <a:endParaRPr lang="es-ES" dirty="0" smtClean="0">
              <a:solidFill>
                <a:schemeClr val="tx2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55576" y="328498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y</a:t>
            </a:r>
            <a:endParaRPr lang="es-E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2" name="8 Título"/>
          <p:cNvSpPr txBox="1">
            <a:spLocks/>
          </p:cNvSpPr>
          <p:nvPr/>
        </p:nvSpPr>
        <p:spPr>
          <a:xfrm>
            <a:off x="539552" y="1556792"/>
            <a:ext cx="8229600" cy="1719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 algn="just">
              <a:spcBef>
                <a:spcPct val="0"/>
              </a:spcBef>
            </a:pPr>
            <a:endParaRPr lang="es-ES" sz="20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0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0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0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75856" y="1628800"/>
            <a:ext cx="138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tx2"/>
                </a:solidFill>
              </a:rPr>
              <a:t>PC  +  PLC</a:t>
            </a: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19" name="8 Título"/>
          <p:cNvSpPr txBox="1">
            <a:spLocks/>
          </p:cNvSpPr>
          <p:nvPr/>
        </p:nvSpPr>
        <p:spPr>
          <a:xfrm>
            <a:off x="683568" y="4797152"/>
            <a:ext cx="4176464" cy="11521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 Equipo 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ya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disponible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y/o de 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precio bajo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.</a:t>
            </a:r>
            <a:endParaRPr lang="es-ES" sz="1600" dirty="0" smtClean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F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ácilmente 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sustituible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.</a:t>
            </a:r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 Programa escrito en 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Java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. Leguaje 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gratuito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.</a:t>
            </a:r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 Capacidades 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gráficas elevadas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dirty="0" smtClean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600" dirty="0" smtClean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600" dirty="0" smtClean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600" dirty="0" smtClean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37890" name="Picture 2" descr="C:\Users\Alberto\AppData\Local\Microsoft\Windows\Temporary Internet Files\Content.IE5\7GN836YM\computer_pc_PNG1749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564904"/>
            <a:ext cx="2016224" cy="1790957"/>
          </a:xfrm>
          <a:prstGeom prst="rect">
            <a:avLst/>
          </a:prstGeom>
          <a:noFill/>
        </p:spPr>
      </p:pic>
      <p:sp>
        <p:nvSpPr>
          <p:cNvPr id="17" name="8 Título"/>
          <p:cNvSpPr txBox="1">
            <a:spLocks/>
          </p:cNvSpPr>
          <p:nvPr/>
        </p:nvSpPr>
        <p:spPr>
          <a:xfrm>
            <a:off x="5148064" y="4725144"/>
            <a:ext cx="3600400" cy="14401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 Dispositivos muy 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robustos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Múltiples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 módulos de 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E/S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Pensados para el 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control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Precios 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bajos/medios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Librerías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 para módulos especializados</a:t>
            </a:r>
            <a:endParaRPr lang="es-ES" sz="1600" dirty="0" smtClean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600" dirty="0" smtClean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600" dirty="0" smtClean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600" dirty="0" smtClean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8" name="8 Título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Análisis. Arquitectura</a:t>
            </a:r>
            <a:endParaRPr lang="es-E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14 Imagen" descr="RackPL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996952"/>
            <a:ext cx="3574721" cy="1463563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5076056" y="2060848"/>
            <a:ext cx="262283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>
                <a:solidFill>
                  <a:schemeClr val="tx2"/>
                </a:solidFill>
              </a:rPr>
              <a:t>CPU 1214C AC/DC/Relay DI14/DQ10 </a:t>
            </a:r>
          </a:p>
          <a:p>
            <a:r>
              <a:rPr lang="es-ES" sz="1100" dirty="0" smtClean="0">
                <a:solidFill>
                  <a:schemeClr val="tx2"/>
                </a:solidFill>
              </a:rPr>
              <a:t>Conexión Ethernet Industrial 10/100 Mbps</a:t>
            </a:r>
          </a:p>
          <a:p>
            <a:r>
              <a:rPr lang="es-ES" sz="1100" dirty="0" smtClean="0">
                <a:solidFill>
                  <a:schemeClr val="tx2"/>
                </a:solidFill>
              </a:rPr>
              <a:t>SM 1222 DQ8 x Relay</a:t>
            </a:r>
          </a:p>
          <a:p>
            <a:r>
              <a:rPr lang="es-ES" sz="1100" dirty="0" smtClean="0">
                <a:solidFill>
                  <a:schemeClr val="tx2"/>
                </a:solidFill>
              </a:rPr>
              <a:t>SM 1223 DI16/DQ16 x Relay</a:t>
            </a:r>
          </a:p>
          <a:p>
            <a:r>
              <a:rPr lang="es-ES" sz="1100" dirty="0" smtClean="0">
                <a:solidFill>
                  <a:schemeClr val="tx2"/>
                </a:solidFill>
              </a:rPr>
              <a:t>CM 1241 Comunicación serie RS-485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24131"/>
            <a:ext cx="5040560" cy="214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323528" y="1556792"/>
            <a:ext cx="3960440" cy="12961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s-ES" sz="1600" dirty="0" smtClean="0">
                <a:solidFill>
                  <a:schemeClr val="tx2"/>
                </a:solidFill>
              </a:rPr>
              <a:t>El </a:t>
            </a:r>
            <a:r>
              <a:rPr lang="es-ES" sz="1600" b="1" dirty="0" smtClean="0">
                <a:solidFill>
                  <a:schemeClr val="tx2"/>
                </a:solidFill>
              </a:rPr>
              <a:t>PC ejecuta el programa de gestión</a:t>
            </a:r>
            <a:r>
              <a:rPr lang="es-ES" sz="1600" dirty="0" smtClean="0">
                <a:solidFill>
                  <a:schemeClr val="tx2"/>
                </a:solidFill>
              </a:rPr>
              <a:t> de sectores de </a:t>
            </a:r>
            <a:r>
              <a:rPr lang="es-ES" sz="1600" dirty="0" smtClean="0">
                <a:solidFill>
                  <a:schemeClr val="tx2"/>
                </a:solidFill>
              </a:rPr>
              <a:t>riego,</a:t>
            </a:r>
            <a:r>
              <a:rPr lang="es-ES" sz="1600" b="1" dirty="0" smtClean="0">
                <a:solidFill>
                  <a:schemeClr val="tx2"/>
                </a:solidFill>
              </a:rPr>
              <a:t> </a:t>
            </a:r>
            <a:r>
              <a:rPr lang="es-ES" sz="1600" b="1" dirty="0" smtClean="0">
                <a:solidFill>
                  <a:schemeClr val="tx2"/>
                </a:solidFill>
              </a:rPr>
              <a:t>lanza las tareas de riego</a:t>
            </a:r>
            <a:r>
              <a:rPr lang="es-ES" sz="1600" dirty="0" smtClean="0">
                <a:solidFill>
                  <a:schemeClr val="tx2"/>
                </a:solidFill>
              </a:rPr>
              <a:t> en los momentos adecuados y aporta capacidad gráfica y almacenamiento a bajo precio</a:t>
            </a:r>
            <a:endParaRPr lang="es-ES" sz="1600" dirty="0">
              <a:solidFill>
                <a:schemeClr val="tx2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32040" y="1556792"/>
            <a:ext cx="3960440" cy="12961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s-ES" sz="1600" dirty="0" smtClean="0">
                <a:solidFill>
                  <a:schemeClr val="tx2"/>
                </a:solidFill>
              </a:rPr>
              <a:t>EL </a:t>
            </a:r>
            <a:r>
              <a:rPr lang="es-ES" sz="1600" b="1" dirty="0" smtClean="0">
                <a:solidFill>
                  <a:schemeClr val="tx2"/>
                </a:solidFill>
              </a:rPr>
              <a:t>PLC</a:t>
            </a:r>
            <a:r>
              <a:rPr lang="es-ES" sz="1600" dirty="0" smtClean="0">
                <a:solidFill>
                  <a:schemeClr val="tx2"/>
                </a:solidFill>
              </a:rPr>
              <a:t> aporta robustez eléctrica y mecánica, </a:t>
            </a:r>
            <a:r>
              <a:rPr lang="es-ES" sz="1600" b="1" dirty="0" smtClean="0">
                <a:solidFill>
                  <a:schemeClr val="tx2"/>
                </a:solidFill>
              </a:rPr>
              <a:t>facilita</a:t>
            </a:r>
            <a:r>
              <a:rPr lang="es-ES" sz="1600" dirty="0" smtClean="0">
                <a:solidFill>
                  <a:schemeClr val="tx2"/>
                </a:solidFill>
              </a:rPr>
              <a:t> con cableados sencillos </a:t>
            </a:r>
            <a:r>
              <a:rPr lang="es-ES" sz="1600" b="1" dirty="0" smtClean="0">
                <a:solidFill>
                  <a:schemeClr val="tx2"/>
                </a:solidFill>
              </a:rPr>
              <a:t>la conexión  de sensores y actuadores</a:t>
            </a:r>
            <a:r>
              <a:rPr lang="es-ES" sz="1600" dirty="0" smtClean="0">
                <a:solidFill>
                  <a:schemeClr val="tx2"/>
                </a:solidFill>
              </a:rPr>
              <a:t>  a través de los módulos de E/S a bajo precio y </a:t>
            </a:r>
            <a:r>
              <a:rPr lang="es-ES" sz="1600" b="1" dirty="0" smtClean="0">
                <a:solidFill>
                  <a:schemeClr val="tx2"/>
                </a:solidFill>
              </a:rPr>
              <a:t>ejecuta las tareas simples enviadas por el PC</a:t>
            </a:r>
            <a:endParaRPr lang="es-ES" sz="1600" b="1" dirty="0">
              <a:solidFill>
                <a:schemeClr val="tx2"/>
              </a:solidFill>
            </a:endParaRPr>
          </a:p>
        </p:txBody>
      </p:sp>
      <p:sp>
        <p:nvSpPr>
          <p:cNvPr id="18" name="8 Título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Diseño (I)</a:t>
            </a:r>
            <a:endParaRPr lang="es-E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7</a:t>
            </a:fld>
            <a:endParaRPr lang="de-DE"/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683568" y="2718058"/>
          <a:ext cx="5040560" cy="422520"/>
        </p:xfrm>
        <a:graphic>
          <a:graphicData uri="http://schemas.openxmlformats.org/drawingml/2006/table">
            <a:tbl>
              <a:tblPr/>
              <a:tblGrid>
                <a:gridCol w="50405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latin typeface="Courier New"/>
                          <a:ea typeface="Calibri"/>
                          <a:cs typeface="Times New Roman"/>
                        </a:rPr>
                        <a:t>OO#XXX.XX#YYY.YY#VVV#PP#S#EEEE</a:t>
                      </a:r>
                      <a:endParaRPr lang="es-ES" sz="1400" b="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6084168" y="2482576"/>
          <a:ext cx="2160240" cy="2386584"/>
        </p:xfrm>
        <a:graphic>
          <a:graphicData uri="http://schemas.openxmlformats.org/drawingml/2006/table">
            <a:tbl>
              <a:tblPr/>
              <a:tblGrid>
                <a:gridCol w="743744"/>
                <a:gridCol w="1416496"/>
              </a:tblGrid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kern="1200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Orden</a:t>
                      </a:r>
                      <a:endParaRPr lang="es-ES" sz="1100" b="0" kern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kern="1200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Significado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AV</a:t>
                      </a:r>
                      <a:endParaRPr lang="es-ES" sz="16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Avanzar</a:t>
                      </a:r>
                      <a:endParaRPr lang="es-ES" sz="16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RE</a:t>
                      </a:r>
                      <a:endParaRPr lang="es-ES" sz="16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Retroceder</a:t>
                      </a:r>
                      <a:endParaRPr lang="es-ES" sz="16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IF</a:t>
                      </a:r>
                      <a:endParaRPr lang="es-ES" sz="16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Ir al Fin</a:t>
                      </a:r>
                      <a:endParaRPr lang="es-ES" sz="16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endParaRPr lang="es-ES" sz="16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Ir al Inicio</a:t>
                      </a:r>
                      <a:endParaRPr lang="es-ES" sz="16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IP</a:t>
                      </a:r>
                      <a:endParaRPr lang="es-ES" sz="16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Ir a Posición</a:t>
                      </a:r>
                      <a:endParaRPr lang="es-ES" sz="16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AB</a:t>
                      </a:r>
                      <a:endParaRPr lang="es-ES" sz="16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Abonar</a:t>
                      </a:r>
                      <a:endParaRPr lang="es-ES" sz="16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PA</a:t>
                      </a:r>
                      <a:endParaRPr lang="es-ES" sz="16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Parar</a:t>
                      </a:r>
                      <a:endParaRPr lang="es-ES" sz="16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CC</a:t>
                      </a:r>
                      <a:endParaRPr lang="es-ES" sz="16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Calibrado del Carro</a:t>
                      </a:r>
                      <a:endParaRPr lang="es-ES" sz="16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553934" y="2308810"/>
            <a:ext cx="5386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tx2"/>
                </a:solidFill>
              </a:rPr>
              <a:t>Mensajes PC -&gt; PLC de tamaño fijo (30 caracteres)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19" name="8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Diseño (II)</a:t>
            </a:r>
            <a:endParaRPr lang="es-E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683568" y="5238338"/>
          <a:ext cx="5112568" cy="422520"/>
        </p:xfrm>
        <a:graphic>
          <a:graphicData uri="http://schemas.openxmlformats.org/drawingml/2006/table">
            <a:tbl>
              <a:tblPr/>
              <a:tblGrid>
                <a:gridCol w="511256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 smtClean="0">
                          <a:solidFill>
                            <a:schemeClr val="tx2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RR????????????????????????????</a:t>
                      </a:r>
                      <a:endParaRPr lang="es-ES" sz="1600" b="0" dirty="0">
                        <a:solidFill>
                          <a:schemeClr val="tx2"/>
                        </a:solidFill>
                        <a:latin typeface="Courier New" pitchFamily="49" charset="0"/>
                        <a:ea typeface="Calibri"/>
                        <a:cs typeface="Courier New" pitchFamily="49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6084168" y="5229200"/>
          <a:ext cx="2160240" cy="795528"/>
        </p:xfrm>
        <a:graphic>
          <a:graphicData uri="http://schemas.openxmlformats.org/drawingml/2006/table">
            <a:tbl>
              <a:tblPr/>
              <a:tblGrid>
                <a:gridCol w="743744"/>
                <a:gridCol w="1416496"/>
              </a:tblGrid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kern="1200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Respuesta</a:t>
                      </a:r>
                      <a:endParaRPr lang="es-ES" sz="1100" b="0" kern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kern="1200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Significado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OE</a:t>
                      </a:r>
                      <a:endParaRPr lang="es-ES" sz="16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Orden Ejecutada</a:t>
                      </a:r>
                      <a:endParaRPr lang="es-ES" sz="16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FL</a:t>
                      </a:r>
                      <a:endParaRPr lang="es-ES" sz="16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FaLlo</a:t>
                      </a:r>
                      <a:endParaRPr lang="es-ES" sz="16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21 CuadroTexto"/>
          <p:cNvSpPr txBox="1"/>
          <p:nvPr/>
        </p:nvSpPr>
        <p:spPr>
          <a:xfrm>
            <a:off x="683650" y="4829090"/>
            <a:ext cx="5328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tx2"/>
                </a:solidFill>
              </a:rPr>
              <a:t>Mensajes PLC-&gt; PC de tamaño fijo (30 caracteres)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83568" y="980728"/>
            <a:ext cx="7776864" cy="12961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Se propone una </a:t>
            </a:r>
            <a:r>
              <a:rPr lang="es-ES" b="1" dirty="0" smtClean="0">
                <a:solidFill>
                  <a:schemeClr val="tx2"/>
                </a:solidFill>
              </a:rPr>
              <a:t>arquitectura cliente/servidor</a:t>
            </a:r>
            <a:r>
              <a:rPr lang="es-ES" dirty="0" smtClean="0">
                <a:solidFill>
                  <a:schemeClr val="tx2"/>
                </a:solidFill>
              </a:rPr>
              <a:t> y un </a:t>
            </a:r>
            <a:r>
              <a:rPr lang="es-ES" b="1" dirty="0" smtClean="0">
                <a:solidFill>
                  <a:schemeClr val="tx2"/>
                </a:solidFill>
              </a:rPr>
              <a:t>protocolo</a:t>
            </a:r>
            <a:r>
              <a:rPr lang="es-ES" dirty="0" smtClean="0">
                <a:solidFill>
                  <a:schemeClr val="tx2"/>
                </a:solidFill>
              </a:rPr>
              <a:t> simple creado </a:t>
            </a:r>
            <a:r>
              <a:rPr lang="es-ES" b="1" dirty="0" smtClean="0">
                <a:solidFill>
                  <a:schemeClr val="tx2"/>
                </a:solidFill>
              </a:rPr>
              <a:t>“ad hoc”</a:t>
            </a:r>
            <a:r>
              <a:rPr lang="es-ES" dirty="0" smtClean="0">
                <a:solidFill>
                  <a:schemeClr val="tx2"/>
                </a:solidFill>
              </a:rPr>
              <a:t>. El </a:t>
            </a:r>
            <a:r>
              <a:rPr lang="es-ES" b="1" dirty="0" smtClean="0">
                <a:solidFill>
                  <a:schemeClr val="tx2"/>
                </a:solidFill>
              </a:rPr>
              <a:t>PC</a:t>
            </a:r>
            <a:r>
              <a:rPr lang="es-ES" dirty="0" smtClean="0">
                <a:solidFill>
                  <a:schemeClr val="tx2"/>
                </a:solidFill>
              </a:rPr>
              <a:t> ejecutará la aplicación </a:t>
            </a:r>
            <a:r>
              <a:rPr lang="es-ES" b="1" dirty="0" smtClean="0">
                <a:solidFill>
                  <a:schemeClr val="tx2"/>
                </a:solidFill>
              </a:rPr>
              <a:t>cliente</a:t>
            </a:r>
            <a:r>
              <a:rPr lang="es-ES" dirty="0" smtClean="0">
                <a:solidFill>
                  <a:schemeClr val="tx2"/>
                </a:solidFill>
              </a:rPr>
              <a:t> que lanzará tareas (desplazamientos, riegos,…) y el software instalado en el </a:t>
            </a:r>
            <a:r>
              <a:rPr lang="es-ES" b="1" dirty="0" smtClean="0">
                <a:solidFill>
                  <a:schemeClr val="tx2"/>
                </a:solidFill>
              </a:rPr>
              <a:t>PLC</a:t>
            </a:r>
            <a:r>
              <a:rPr lang="es-ES" dirty="0" smtClean="0">
                <a:solidFill>
                  <a:schemeClr val="tx2"/>
                </a:solidFill>
              </a:rPr>
              <a:t> actuará como </a:t>
            </a:r>
            <a:r>
              <a:rPr lang="es-ES" b="1" dirty="0" smtClean="0">
                <a:solidFill>
                  <a:schemeClr val="tx2"/>
                </a:solidFill>
              </a:rPr>
              <a:t>servidor</a:t>
            </a:r>
            <a:r>
              <a:rPr lang="es-ES" dirty="0" smtClean="0">
                <a:solidFill>
                  <a:schemeClr val="tx2"/>
                </a:solidFill>
              </a:rPr>
              <a:t> atendiendo dichas peticiones. </a:t>
            </a:r>
            <a:endParaRPr lang="es-E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043608" y="1124744"/>
            <a:ext cx="7128792" cy="12961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s-ES" sz="1600" dirty="0" smtClean="0">
                <a:solidFill>
                  <a:schemeClr val="tx2"/>
                </a:solidFill>
              </a:rPr>
              <a:t>Se crearon </a:t>
            </a:r>
            <a:r>
              <a:rPr lang="es-ES" sz="1600" b="1" dirty="0" smtClean="0">
                <a:solidFill>
                  <a:schemeClr val="tx2"/>
                </a:solidFill>
              </a:rPr>
              <a:t>2</a:t>
            </a:r>
            <a:r>
              <a:rPr lang="es-ES" sz="1600" dirty="0" smtClean="0">
                <a:solidFill>
                  <a:schemeClr val="tx2"/>
                </a:solidFill>
              </a:rPr>
              <a:t> </a:t>
            </a:r>
            <a:r>
              <a:rPr lang="es-ES" sz="1600" b="1" dirty="0" smtClean="0">
                <a:solidFill>
                  <a:schemeClr val="tx2"/>
                </a:solidFill>
              </a:rPr>
              <a:t>simuladores</a:t>
            </a:r>
            <a:r>
              <a:rPr lang="es-ES" sz="1600" dirty="0" smtClean="0">
                <a:solidFill>
                  <a:schemeClr val="tx2"/>
                </a:solidFill>
              </a:rPr>
              <a:t> que permiten realizar:</a:t>
            </a:r>
          </a:p>
          <a:p>
            <a:pPr marL="174625" algn="just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 pruebas del </a:t>
            </a:r>
            <a:r>
              <a:rPr lang="es-ES" sz="1600" b="1" dirty="0" smtClean="0">
                <a:solidFill>
                  <a:schemeClr val="tx2"/>
                </a:solidFill>
              </a:rPr>
              <a:t>protocolo</a:t>
            </a:r>
            <a:r>
              <a:rPr lang="es-ES" sz="1600" dirty="0" smtClean="0">
                <a:solidFill>
                  <a:schemeClr val="tx2"/>
                </a:solidFill>
              </a:rPr>
              <a:t>,</a:t>
            </a:r>
          </a:p>
          <a:p>
            <a:pPr marL="174625" algn="just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 pruebas </a:t>
            </a:r>
            <a:r>
              <a:rPr lang="es-ES" sz="1600" b="1" dirty="0" smtClean="0">
                <a:solidFill>
                  <a:schemeClr val="tx2"/>
                </a:solidFill>
              </a:rPr>
              <a:t>durante la implementación</a:t>
            </a:r>
            <a:r>
              <a:rPr lang="es-ES" sz="1600" dirty="0" smtClean="0">
                <a:solidFill>
                  <a:schemeClr val="tx2"/>
                </a:solidFill>
              </a:rPr>
              <a:t> de los programas del PLC y del PC</a:t>
            </a:r>
          </a:p>
          <a:p>
            <a:pPr marL="174625" algn="just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</a:rPr>
              <a:t> tareas de </a:t>
            </a:r>
            <a:r>
              <a:rPr lang="es-ES" sz="1600" b="1" dirty="0" smtClean="0">
                <a:solidFill>
                  <a:schemeClr val="tx2"/>
                </a:solidFill>
              </a:rPr>
              <a:t>mantenimiento posteriores</a:t>
            </a:r>
            <a:r>
              <a:rPr lang="es-ES" sz="1600" dirty="0" smtClean="0">
                <a:solidFill>
                  <a:schemeClr val="tx2"/>
                </a:solidFill>
              </a:rPr>
              <a:t> </a:t>
            </a:r>
            <a:r>
              <a:rPr lang="es-ES" sz="1600" b="1" dirty="0" smtClean="0">
                <a:solidFill>
                  <a:schemeClr val="tx2"/>
                </a:solidFill>
              </a:rPr>
              <a:t>sin interrumpir</a:t>
            </a:r>
            <a:r>
              <a:rPr lang="es-ES" sz="1600" dirty="0" smtClean="0">
                <a:solidFill>
                  <a:schemeClr val="tx2"/>
                </a:solidFill>
              </a:rPr>
              <a:t> las labores cotidianas.</a:t>
            </a:r>
            <a:endParaRPr lang="es-ES" sz="1600" dirty="0">
              <a:solidFill>
                <a:schemeClr val="tx2"/>
              </a:solidFill>
            </a:endParaRPr>
          </a:p>
        </p:txBody>
      </p:sp>
      <p:pic>
        <p:nvPicPr>
          <p:cNvPr id="19" name="18 Imagen" descr="Simulador_PLC_Basi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7" y="2420887"/>
            <a:ext cx="3960440" cy="3608401"/>
          </a:xfrm>
          <a:prstGeom prst="rect">
            <a:avLst/>
          </a:prstGeom>
        </p:spPr>
      </p:pic>
      <p:pic>
        <p:nvPicPr>
          <p:cNvPr id="21" name="20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420888"/>
            <a:ext cx="2664296" cy="360463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8 Título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Diseño (III)</a:t>
            </a:r>
            <a:endParaRPr lang="es-E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237360"/>
            <a:ext cx="1440000" cy="426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69360"/>
            <a:ext cx="9144000" cy="108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6849384"/>
            <a:ext cx="9144000" cy="36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520" cy="1332000"/>
          </a:xfrm>
          <a:prstGeom prst="rect">
            <a:avLst/>
          </a:prstGeom>
          <a:solidFill>
            <a:srgbClr val="F07818"/>
          </a:solidFill>
          <a:ln>
            <a:solidFill>
              <a:srgbClr val="F0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51520" y="0"/>
            <a:ext cx="45719" cy="1332000"/>
          </a:xfrm>
          <a:prstGeom prst="rect">
            <a:avLst/>
          </a:prstGeom>
          <a:solidFill>
            <a:srgbClr val="303078"/>
          </a:solidFill>
          <a:ln>
            <a:solidFill>
              <a:srgbClr val="30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DAAC-0004-45AF-A03A-104BAE5264C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14" name="13 CuadroTexto"/>
          <p:cNvSpPr txBox="1"/>
          <p:nvPr/>
        </p:nvSpPr>
        <p:spPr>
          <a:xfrm>
            <a:off x="2372410" y="652626"/>
            <a:ext cx="4374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tx2"/>
                </a:solidFill>
              </a:rPr>
              <a:t>Adaptación de las naves para el control.</a:t>
            </a:r>
            <a:endParaRPr lang="es-ES" sz="2000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484784"/>
            <a:ext cx="402540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8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Diseño (IV)</a:t>
            </a:r>
            <a:endParaRPr lang="es-E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340768"/>
            <a:ext cx="316977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1174" y="5085184"/>
            <a:ext cx="1053432" cy="59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8992" y="5013176"/>
            <a:ext cx="1005376" cy="63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9 Imagen" descr="Variador V-20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8184" y="4797152"/>
            <a:ext cx="1080120" cy="10801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19" name="10 Imagen" descr="Electroválvula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20049" y="4942097"/>
            <a:ext cx="759863" cy="79115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4750376" y="4581128"/>
            <a:ext cx="11750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2"/>
                </a:solidFill>
              </a:rPr>
              <a:t>Sensor inductivo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2909245" y="4581128"/>
            <a:ext cx="1014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2"/>
                </a:solidFill>
              </a:rPr>
              <a:t>Electroválvula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844168" y="4581128"/>
            <a:ext cx="1542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2"/>
                </a:solidFill>
              </a:rPr>
              <a:t>Variador de frecuencia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778992" y="4581128"/>
            <a:ext cx="1105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2"/>
                </a:solidFill>
              </a:rPr>
              <a:t>Final de carrera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5486</TotalTime>
  <Words>2080</Words>
  <Application>Microsoft Office PowerPoint</Application>
  <PresentationFormat>Presentación en pantalla (4:3)</PresentationFormat>
  <Paragraphs>337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Tema de Office</vt:lpstr>
      <vt:lpstr>Diseño personalizado</vt:lpstr>
      <vt:lpstr>Diapositiva 1</vt:lpstr>
      <vt:lpstr>Índice</vt:lpstr>
      <vt:lpstr>Diapositiva 3</vt:lpstr>
      <vt:lpstr>Objetivos</vt:lpstr>
      <vt:lpstr>Análisis. Arquitectura</vt:lpstr>
      <vt:lpstr>Diseño (I)</vt:lpstr>
      <vt:lpstr>Diseño (II)</vt:lpstr>
      <vt:lpstr>Diseño (III)</vt:lpstr>
      <vt:lpstr>Diseño (IV)</vt:lpstr>
      <vt:lpstr>Diseño (V)</vt:lpstr>
      <vt:lpstr>Software del PLC (I)</vt:lpstr>
      <vt:lpstr>Software del PLC (II)</vt:lpstr>
      <vt:lpstr>Diapositiva 13</vt:lpstr>
      <vt:lpstr>Diapositiva 14</vt:lpstr>
      <vt:lpstr>Diapositiva 15</vt:lpstr>
      <vt:lpstr>Software del PLC (VI)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Instalación y Puesta en marcha</vt:lpstr>
      <vt:lpstr>Conclusiones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PFC</dc:title>
  <dc:creator>Alberto Ángel Solla Rubio</dc:creator>
  <cp:lastModifiedBy>Alberto</cp:lastModifiedBy>
  <cp:revision>235</cp:revision>
  <dcterms:created xsi:type="dcterms:W3CDTF">2018-06-26T12:38:09Z</dcterms:created>
  <dcterms:modified xsi:type="dcterms:W3CDTF">2018-07-05T03:49:08Z</dcterms:modified>
</cp:coreProperties>
</file>